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sldIdLst>
    <p:sldId id="267" r:id="rId3"/>
    <p:sldId id="268" r:id="rId4"/>
    <p:sldId id="269" r:id="rId5"/>
    <p:sldId id="270" r:id="rId6"/>
    <p:sldId id="271" r:id="rId7"/>
    <p:sldId id="272" r:id="rId8"/>
    <p:sldId id="256" r:id="rId9"/>
    <p:sldId id="260" r:id="rId10"/>
    <p:sldId id="259" r:id="rId11"/>
    <p:sldId id="262" r:id="rId12"/>
    <p:sldId id="261" r:id="rId13"/>
    <p:sldId id="258" r:id="rId14"/>
    <p:sldId id="257" r:id="rId15"/>
    <p:sldId id="263" r:id="rId16"/>
    <p:sldId id="264" r:id="rId17"/>
    <p:sldId id="265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6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 Scre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newdesignfile.com/postpic/2015/12/cell-phone-template-transparent_247400.png">
            <a:extLst>
              <a:ext uri="{FF2B5EF4-FFF2-40B4-BE49-F238E27FC236}">
                <a16:creationId xmlns:a16="http://schemas.microsoft.com/office/drawing/2014/main" id="{5AD4DF5F-87FB-44C7-BCA4-95AB3CE0A61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2" t="19695" r="55944" b="20183"/>
          <a:stretch/>
        </p:blipFill>
        <p:spPr bwMode="auto">
          <a:xfrm>
            <a:off x="8385931" y="33555"/>
            <a:ext cx="3308059" cy="680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80E82-A873-4633-9871-6642A294F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549" y="178018"/>
            <a:ext cx="7406569" cy="65140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8A41BD-F4D6-4453-8299-C50A9CB52D5F}"/>
              </a:ext>
            </a:extLst>
          </p:cNvPr>
          <p:cNvSpPr/>
          <p:nvPr userDrawn="1"/>
        </p:nvSpPr>
        <p:spPr>
          <a:xfrm>
            <a:off x="702127" y="906013"/>
            <a:ext cx="7315202" cy="5782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CD2E-6E25-4FB2-8B1A-151B9880965C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08568-C8EF-4DB7-A92C-8DD8053B8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59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CD2E-6E25-4FB2-8B1A-151B9880965C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08568-C8EF-4DB7-A92C-8DD8053B8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80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CD2E-6E25-4FB2-8B1A-151B9880965C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08568-C8EF-4DB7-A92C-8DD8053B8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97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CD2E-6E25-4FB2-8B1A-151B9880965C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08568-C8EF-4DB7-A92C-8DD8053B8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2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CD2E-6E25-4FB2-8B1A-151B9880965C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08568-C8EF-4DB7-A92C-8DD8053B8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1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CD2E-6E25-4FB2-8B1A-151B9880965C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08568-C8EF-4DB7-A92C-8DD8053B8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CD2E-6E25-4FB2-8B1A-151B9880965C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08568-C8EF-4DB7-A92C-8DD8053B8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09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CD2E-6E25-4FB2-8B1A-151B9880965C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08568-C8EF-4DB7-A92C-8DD8053B8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90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CD2E-6E25-4FB2-8B1A-151B9880965C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08568-C8EF-4DB7-A92C-8DD8053B8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74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CD2E-6E25-4FB2-8B1A-151B9880965C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08568-C8EF-4DB7-A92C-8DD8053B8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10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290" y="0"/>
            <a:ext cx="8354122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 userDrawn="1"/>
        </p:nvSpPr>
        <p:spPr>
          <a:xfrm>
            <a:off x="1780916" y="1017917"/>
            <a:ext cx="8329242" cy="5840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19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618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010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5CD2E-6E25-4FB2-8B1A-151B9880965C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08568-C8EF-4DB7-A92C-8DD8053B8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98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mp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mp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mp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g"/><Relationship Id="rId3" Type="http://schemas.microsoft.com/office/2007/relationships/hdphoto" Target="../media/hdphoto1.wdp"/><Relationship Id="rId7" Type="http://schemas.openxmlformats.org/officeDocument/2006/relationships/image" Target="../media/image22.jpg"/><Relationship Id="rId12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tmp"/><Relationship Id="rId11" Type="http://schemas.openxmlformats.org/officeDocument/2006/relationships/image" Target="../media/image26.jpg"/><Relationship Id="rId5" Type="http://schemas.microsoft.com/office/2007/relationships/hdphoto" Target="../media/hdphoto2.wdp"/><Relationship Id="rId10" Type="http://schemas.openxmlformats.org/officeDocument/2006/relationships/image" Target="../media/image25.jpg"/><Relationship Id="rId4" Type="http://schemas.openxmlformats.org/officeDocument/2006/relationships/image" Target="../media/image20.png"/><Relationship Id="rId9" Type="http://schemas.openxmlformats.org/officeDocument/2006/relationships/image" Target="../media/image24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29.tmp"/><Relationship Id="rId3" Type="http://schemas.microsoft.com/office/2007/relationships/hdphoto" Target="../media/hdphoto1.wdp"/><Relationship Id="rId7" Type="http://schemas.openxmlformats.org/officeDocument/2006/relationships/image" Target="../media/image23.jpg"/><Relationship Id="rId12" Type="http://schemas.openxmlformats.org/officeDocument/2006/relationships/image" Target="../media/image28.tm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jpg"/><Relationship Id="rId11" Type="http://schemas.openxmlformats.org/officeDocument/2006/relationships/image" Target="../media/image27.png"/><Relationship Id="rId5" Type="http://schemas.microsoft.com/office/2007/relationships/hdphoto" Target="../media/hdphoto2.wdp"/><Relationship Id="rId15" Type="http://schemas.openxmlformats.org/officeDocument/2006/relationships/image" Target="../media/image31.png"/><Relationship Id="rId10" Type="http://schemas.openxmlformats.org/officeDocument/2006/relationships/image" Target="../media/image26.jpg"/><Relationship Id="rId4" Type="http://schemas.openxmlformats.org/officeDocument/2006/relationships/image" Target="../media/image20.png"/><Relationship Id="rId9" Type="http://schemas.openxmlformats.org/officeDocument/2006/relationships/image" Target="../media/image25.jpg"/><Relationship Id="rId14" Type="http://schemas.openxmlformats.org/officeDocument/2006/relationships/image" Target="../media/image3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mp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mp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0A83EB-7D70-45A4-B7B1-A181EAED8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841" y="0"/>
            <a:ext cx="773015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37FFD4-CF37-41B9-A2B6-665992B5B3E6}"/>
              </a:ext>
            </a:extLst>
          </p:cNvPr>
          <p:cNvSpPr/>
          <p:nvPr/>
        </p:nvSpPr>
        <p:spPr>
          <a:xfrm>
            <a:off x="0" y="2760785"/>
            <a:ext cx="4461841" cy="1336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Taking inspiration from the “new tab” design in Edge (chromium)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899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F686F5-6F69-4B1F-9072-4D9B10A9893D}"/>
              </a:ext>
            </a:extLst>
          </p:cNvPr>
          <p:cNvSpPr/>
          <p:nvPr/>
        </p:nvSpPr>
        <p:spPr>
          <a:xfrm>
            <a:off x="707471" y="1280067"/>
            <a:ext cx="1138107" cy="54059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3dmodels</a:t>
            </a:r>
          </a:p>
          <a:p>
            <a:r>
              <a:rPr lang="en-US" sz="1000" dirty="0">
                <a:solidFill>
                  <a:schemeClr val="bg1"/>
                </a:solidFill>
              </a:rPr>
              <a:t>active</a:t>
            </a:r>
          </a:p>
          <a:p>
            <a:r>
              <a:rPr lang="en-US" sz="1000" dirty="0">
                <a:solidFill>
                  <a:schemeClr val="bg1"/>
                </a:solidFill>
              </a:rPr>
              <a:t>activity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api</a:t>
            </a:r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architecture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art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artists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audio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aws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azure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battlecards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bits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blog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bookmarks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boston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calculator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cards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circuits  </a:t>
            </a:r>
          </a:p>
          <a:p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code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college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color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comics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compete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convert 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corpnet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css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demo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design  </a:t>
            </a:r>
          </a:p>
          <a:p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dmscreen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dnd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ebook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ebooks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elite </a:t>
            </a:r>
          </a:p>
          <a:p>
            <a:r>
              <a:rPr lang="en-US" sz="1000" dirty="0">
                <a:solidFill>
                  <a:schemeClr val="bg1"/>
                </a:solidFill>
              </a:rPr>
              <a:t>emoji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energy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faq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finance</a:t>
            </a:r>
          </a:p>
          <a:p>
            <a:r>
              <a:rPr lang="en-US" sz="1000" dirty="0">
                <a:solidFill>
                  <a:schemeClr val="bg1"/>
                </a:solidFill>
              </a:rPr>
              <a:t>fonts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9AF29DC9-CF24-4B74-93D7-FA98C4312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78" y="1292543"/>
            <a:ext cx="6182686" cy="801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EC38A-C739-4FF6-86B9-441AF66DCE11}"/>
              </a:ext>
            </a:extLst>
          </p:cNvPr>
          <p:cNvSpPr txBox="1"/>
          <p:nvPr/>
        </p:nvSpPr>
        <p:spPr>
          <a:xfrm>
            <a:off x="1845578" y="910735"/>
            <a:ext cx="6182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 dirty="0"/>
              <a:t>my links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D98C57-ADCA-44C9-AE34-431FEC147522}"/>
              </a:ext>
            </a:extLst>
          </p:cNvPr>
          <p:cNvSpPr/>
          <p:nvPr/>
        </p:nvSpPr>
        <p:spPr>
          <a:xfrm>
            <a:off x="707471" y="910735"/>
            <a:ext cx="1138107" cy="411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8" name="Graphic 7" descr="Magnifying glass">
            <a:extLst>
              <a:ext uri="{FF2B5EF4-FFF2-40B4-BE49-F238E27FC236}">
                <a16:creationId xmlns:a16="http://schemas.microsoft.com/office/drawing/2014/main" id="{09DAF7B4-1EDF-4780-B1FB-85109A686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9748" y="992155"/>
            <a:ext cx="228600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C5F0A4-8A50-4C4E-9ED5-03FB81F16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39" y="992155"/>
            <a:ext cx="228600" cy="228600"/>
          </a:xfrm>
          <a:prstGeom prst="rect">
            <a:avLst/>
          </a:prstGeom>
        </p:spPr>
      </p:pic>
      <p:pic>
        <p:nvPicPr>
          <p:cNvPr id="14" name="Picture 13" descr="Screen Clipping">
            <a:extLst>
              <a:ext uri="{FF2B5EF4-FFF2-40B4-BE49-F238E27FC236}">
                <a16:creationId xmlns:a16="http://schemas.microsoft.com/office/drawing/2014/main" id="{B809BE7E-7731-49FD-9380-BE663FFA9F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8"/>
          <a:stretch/>
        </p:blipFill>
        <p:spPr>
          <a:xfrm>
            <a:off x="2025797" y="2890607"/>
            <a:ext cx="1828800" cy="3795419"/>
          </a:xfrm>
          <a:prstGeom prst="rect">
            <a:avLst/>
          </a:prstGeom>
        </p:spPr>
      </p:pic>
      <p:pic>
        <p:nvPicPr>
          <p:cNvPr id="16" name="Picture 15" descr="Screen Clipping">
            <a:extLst>
              <a:ext uri="{FF2B5EF4-FFF2-40B4-BE49-F238E27FC236}">
                <a16:creationId xmlns:a16="http://schemas.microsoft.com/office/drawing/2014/main" id="{7B141C36-0BCC-4311-9BB5-D2F5203944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9"/>
          <a:stretch/>
        </p:blipFill>
        <p:spPr>
          <a:xfrm>
            <a:off x="4007146" y="2890607"/>
            <a:ext cx="1828800" cy="34424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20BD92-32A2-4F20-9D8A-14956D882287}"/>
              </a:ext>
            </a:extLst>
          </p:cNvPr>
          <p:cNvSpPr txBox="1"/>
          <p:nvPr/>
        </p:nvSpPr>
        <p:spPr>
          <a:xfrm>
            <a:off x="2025798" y="2332522"/>
            <a:ext cx="182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/>
              <a:t>dnd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D97B8E-B7A2-49F2-990B-DBF22FEA67C8}"/>
              </a:ext>
            </a:extLst>
          </p:cNvPr>
          <p:cNvSpPr txBox="1"/>
          <p:nvPr/>
        </p:nvSpPr>
        <p:spPr>
          <a:xfrm>
            <a:off x="3915497" y="2332522"/>
            <a:ext cx="19204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recent-visits</a:t>
            </a:r>
          </a:p>
        </p:txBody>
      </p:sp>
      <p:pic>
        <p:nvPicPr>
          <p:cNvPr id="19" name="Picture 18" descr="Screen Clipping">
            <a:extLst>
              <a:ext uri="{FF2B5EF4-FFF2-40B4-BE49-F238E27FC236}">
                <a16:creationId xmlns:a16="http://schemas.microsoft.com/office/drawing/2014/main" id="{9901026C-A7FB-487A-94CF-705CB218C3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4"/>
          <a:stretch/>
        </p:blipFill>
        <p:spPr>
          <a:xfrm>
            <a:off x="5988493" y="2890607"/>
            <a:ext cx="1828800" cy="34397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BF1CDE-0F62-4B46-8114-A66595E34AE7}"/>
              </a:ext>
            </a:extLst>
          </p:cNvPr>
          <p:cNvSpPr txBox="1"/>
          <p:nvPr/>
        </p:nvSpPr>
        <p:spPr>
          <a:xfrm>
            <a:off x="5927595" y="2332522"/>
            <a:ext cx="19204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another-pin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7C786E-6AA6-4835-9930-B3DB83FDFEA0}"/>
              </a:ext>
            </a:extLst>
          </p:cNvPr>
          <p:cNvSpPr/>
          <p:nvPr/>
        </p:nvSpPr>
        <p:spPr>
          <a:xfrm>
            <a:off x="8703578" y="1124654"/>
            <a:ext cx="2663505" cy="411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22" name="Graphic 21" descr="Magnifying glass">
            <a:extLst>
              <a:ext uri="{FF2B5EF4-FFF2-40B4-BE49-F238E27FC236}">
                <a16:creationId xmlns:a16="http://schemas.microsoft.com/office/drawing/2014/main" id="{503A6989-CF6B-475B-B4C2-991DB2E85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2652" y="1206074"/>
            <a:ext cx="228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1A6C70-27BC-402B-96F1-0E0B0811C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46" y="1206074"/>
            <a:ext cx="228600" cy="228600"/>
          </a:xfrm>
          <a:prstGeom prst="rect">
            <a:avLst/>
          </a:prstGeom>
        </p:spPr>
      </p:pic>
      <p:pic>
        <p:nvPicPr>
          <p:cNvPr id="24" name="Picture 23" descr="Screen Clipping">
            <a:extLst>
              <a:ext uri="{FF2B5EF4-FFF2-40B4-BE49-F238E27FC236}">
                <a16:creationId xmlns:a16="http://schemas.microsoft.com/office/drawing/2014/main" id="{4B28A496-93F4-4129-8B7C-CE227CC50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68"/>
          <a:stretch/>
        </p:blipFill>
        <p:spPr>
          <a:xfrm>
            <a:off x="8729216" y="1886567"/>
            <a:ext cx="2611053" cy="801939"/>
          </a:xfrm>
          <a:prstGeom prst="rect">
            <a:avLst/>
          </a:prstGeom>
        </p:spPr>
      </p:pic>
      <p:pic>
        <p:nvPicPr>
          <p:cNvPr id="25" name="Picture 24" descr="Screen Clipping">
            <a:extLst>
              <a:ext uri="{FF2B5EF4-FFF2-40B4-BE49-F238E27FC236}">
                <a16:creationId xmlns:a16="http://schemas.microsoft.com/office/drawing/2014/main" id="{3C8AE91D-2B35-4007-A957-804E88515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1" r="14441"/>
          <a:stretch/>
        </p:blipFill>
        <p:spPr>
          <a:xfrm>
            <a:off x="8703578" y="2732103"/>
            <a:ext cx="2628146" cy="801939"/>
          </a:xfrm>
          <a:prstGeom prst="rect">
            <a:avLst/>
          </a:prstGeom>
        </p:spPr>
      </p:pic>
      <p:pic>
        <p:nvPicPr>
          <p:cNvPr id="26" name="Picture 25" descr="Screen Clipping">
            <a:extLst>
              <a:ext uri="{FF2B5EF4-FFF2-40B4-BE49-F238E27FC236}">
                <a16:creationId xmlns:a16="http://schemas.microsoft.com/office/drawing/2014/main" id="{9D72E4B2-58AE-43AB-915B-BDF1EEEC5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02"/>
          <a:stretch/>
        </p:blipFill>
        <p:spPr>
          <a:xfrm>
            <a:off x="8729215" y="3575068"/>
            <a:ext cx="797411" cy="8019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09BF05-4CB7-4F5A-97EA-B88A8E1AD922}"/>
              </a:ext>
            </a:extLst>
          </p:cNvPr>
          <p:cNvSpPr txBox="1"/>
          <p:nvPr/>
        </p:nvSpPr>
        <p:spPr>
          <a:xfrm>
            <a:off x="8729214" y="1517235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 dirty="0"/>
              <a:t>my links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D355AC-0E70-49FD-9DB7-66D96B2928F0}"/>
              </a:ext>
            </a:extLst>
          </p:cNvPr>
          <p:cNvSpPr txBox="1"/>
          <p:nvPr/>
        </p:nvSpPr>
        <p:spPr>
          <a:xfrm>
            <a:off x="8729212" y="4418033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/>
              <a:t>dnd</a:t>
            </a:r>
            <a:r>
              <a:rPr lang="en-US" b="1" dirty="0"/>
              <a:t> 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BBDF26-D750-4BC7-B6EF-899B7C8DDBF3}"/>
              </a:ext>
            </a:extLst>
          </p:cNvPr>
          <p:cNvSpPr txBox="1"/>
          <p:nvPr/>
        </p:nvSpPr>
        <p:spPr>
          <a:xfrm>
            <a:off x="8729212" y="4767660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recent-visits 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1F03F8-B5BA-4C54-A753-8B5CF3B95F66}"/>
              </a:ext>
            </a:extLst>
          </p:cNvPr>
          <p:cNvSpPr txBox="1"/>
          <p:nvPr/>
        </p:nvSpPr>
        <p:spPr>
          <a:xfrm>
            <a:off x="8729212" y="5117288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another-pin …</a:t>
            </a:r>
          </a:p>
        </p:txBody>
      </p:sp>
      <p:pic>
        <p:nvPicPr>
          <p:cNvPr id="32" name="Picture 31" descr="Screen Clipping">
            <a:extLst>
              <a:ext uri="{FF2B5EF4-FFF2-40B4-BE49-F238E27FC236}">
                <a16:creationId xmlns:a16="http://schemas.microsoft.com/office/drawing/2014/main" id="{30D28E44-C964-4CEE-8171-21288A13A4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3"/>
          <a:stretch/>
        </p:blipFill>
        <p:spPr>
          <a:xfrm>
            <a:off x="3997680" y="2685076"/>
            <a:ext cx="1828800" cy="203675"/>
          </a:xfrm>
          <a:prstGeom prst="rect">
            <a:avLst/>
          </a:prstGeom>
        </p:spPr>
      </p:pic>
      <p:pic>
        <p:nvPicPr>
          <p:cNvPr id="33" name="Picture 32" descr="Screen Clipping">
            <a:extLst>
              <a:ext uri="{FF2B5EF4-FFF2-40B4-BE49-F238E27FC236}">
                <a16:creationId xmlns:a16="http://schemas.microsoft.com/office/drawing/2014/main" id="{FF0D9B96-C410-4BC9-8F17-6A1906DDDA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3"/>
          <a:stretch/>
        </p:blipFill>
        <p:spPr>
          <a:xfrm>
            <a:off x="5986015" y="2685076"/>
            <a:ext cx="1828800" cy="203675"/>
          </a:xfrm>
          <a:prstGeom prst="rect">
            <a:avLst/>
          </a:prstGeom>
        </p:spPr>
      </p:pic>
      <p:pic>
        <p:nvPicPr>
          <p:cNvPr id="34" name="Picture 33" descr="Screen Clipping">
            <a:extLst>
              <a:ext uri="{FF2B5EF4-FFF2-40B4-BE49-F238E27FC236}">
                <a16:creationId xmlns:a16="http://schemas.microsoft.com/office/drawing/2014/main" id="{7DBB007E-0972-4465-BDA9-5351A9DF50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3"/>
          <a:stretch/>
        </p:blipFill>
        <p:spPr>
          <a:xfrm>
            <a:off x="2009345" y="2685076"/>
            <a:ext cx="1828800" cy="20367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D361C036-0487-4D55-AA0E-643AAF1B0EA5}"/>
              </a:ext>
            </a:extLst>
          </p:cNvPr>
          <p:cNvGrpSpPr/>
          <p:nvPr/>
        </p:nvGrpSpPr>
        <p:grpSpPr>
          <a:xfrm>
            <a:off x="2923745" y="910735"/>
            <a:ext cx="3313214" cy="3507298"/>
            <a:chOff x="4713211" y="910736"/>
            <a:chExt cx="3313214" cy="350729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6707862-59F5-483B-9343-FD6E6E49703A}"/>
                </a:ext>
              </a:extLst>
            </p:cNvPr>
            <p:cNvSpPr/>
            <p:nvPr/>
          </p:nvSpPr>
          <p:spPr>
            <a:xfrm>
              <a:off x="4713211" y="910736"/>
              <a:ext cx="3313214" cy="35072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no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</a:rPr>
                <a:t>Bookmartian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6A7C1C-3C03-4A8D-B4F7-888489A987ED}"/>
                </a:ext>
              </a:extLst>
            </p:cNvPr>
            <p:cNvSpPr txBox="1"/>
            <p:nvPr/>
          </p:nvSpPr>
          <p:spPr>
            <a:xfrm>
              <a:off x="4843881" y="1477752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Title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20382A7-F421-4F80-868F-4E9F206794FD}"/>
                </a:ext>
              </a:extLst>
            </p:cNvPr>
            <p:cNvSpPr/>
            <p:nvPr/>
          </p:nvSpPr>
          <p:spPr>
            <a:xfrm>
              <a:off x="5399645" y="1468820"/>
              <a:ext cx="2448399" cy="294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2658305-189B-4DBD-AD84-4E5BB4E3170E}"/>
                </a:ext>
              </a:extLst>
            </p:cNvPr>
            <p:cNvSpPr txBox="1"/>
            <p:nvPr/>
          </p:nvSpPr>
          <p:spPr>
            <a:xfrm>
              <a:off x="4843881" y="19275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URL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2B018C6-8333-4DBF-AC5F-E46B00F6A020}"/>
                </a:ext>
              </a:extLst>
            </p:cNvPr>
            <p:cNvSpPr/>
            <p:nvPr/>
          </p:nvSpPr>
          <p:spPr>
            <a:xfrm>
              <a:off x="5399645" y="1918639"/>
              <a:ext cx="2448399" cy="294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F321FAF-BD08-4AC7-91A4-D464EF313981}"/>
                </a:ext>
              </a:extLst>
            </p:cNvPr>
            <p:cNvSpPr txBox="1"/>
            <p:nvPr/>
          </p:nvSpPr>
          <p:spPr>
            <a:xfrm>
              <a:off x="4845681" y="2377390"/>
              <a:ext cx="4547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Tags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9F0CA1E-9F1B-45F2-8FC2-7A12842A1EBD}"/>
                </a:ext>
              </a:extLst>
            </p:cNvPr>
            <p:cNvSpPr/>
            <p:nvPr/>
          </p:nvSpPr>
          <p:spPr>
            <a:xfrm>
              <a:off x="5401445" y="2368458"/>
              <a:ext cx="2448399" cy="294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9F6ACAD-0DCF-4913-B05A-51D151414CBD}"/>
                </a:ext>
              </a:extLst>
            </p:cNvPr>
            <p:cNvSpPr txBox="1"/>
            <p:nvPr/>
          </p:nvSpPr>
          <p:spPr>
            <a:xfrm>
              <a:off x="4846353" y="2836815"/>
              <a:ext cx="5532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Notes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8D418E1-BB3F-4ED4-A305-C233C5CC1D98}"/>
                </a:ext>
              </a:extLst>
            </p:cNvPr>
            <p:cNvSpPr/>
            <p:nvPr/>
          </p:nvSpPr>
          <p:spPr>
            <a:xfrm>
              <a:off x="5402117" y="2827883"/>
              <a:ext cx="2448399" cy="294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F9C37CB-13B4-4C17-A020-62E9AEDD49FD}"/>
                </a:ext>
              </a:extLst>
            </p:cNvPr>
            <p:cNvSpPr txBox="1"/>
            <p:nvPr/>
          </p:nvSpPr>
          <p:spPr>
            <a:xfrm>
              <a:off x="4843881" y="3232833"/>
              <a:ext cx="643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Image URL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A5CE829-0421-444A-88B7-D662DC4E5325}"/>
                </a:ext>
              </a:extLst>
            </p:cNvPr>
            <p:cNvSpPr/>
            <p:nvPr/>
          </p:nvSpPr>
          <p:spPr>
            <a:xfrm>
              <a:off x="5410271" y="3316235"/>
              <a:ext cx="2448399" cy="294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39CB589-161A-409D-B101-1C62279267D0}"/>
                </a:ext>
              </a:extLst>
            </p:cNvPr>
            <p:cNvSpPr/>
            <p:nvPr/>
          </p:nvSpPr>
          <p:spPr>
            <a:xfrm>
              <a:off x="5418896" y="3958628"/>
              <a:ext cx="1119840" cy="30526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save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0DBEB7C-136F-47E4-91C0-35F3604DE043}"/>
                </a:ext>
              </a:extLst>
            </p:cNvPr>
            <p:cNvSpPr/>
            <p:nvPr/>
          </p:nvSpPr>
          <p:spPr>
            <a:xfrm>
              <a:off x="6728204" y="3954492"/>
              <a:ext cx="1119840" cy="30526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cancel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189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F686F5-6F69-4B1F-9072-4D9B10A9893D}"/>
              </a:ext>
            </a:extLst>
          </p:cNvPr>
          <p:cNvSpPr/>
          <p:nvPr/>
        </p:nvSpPr>
        <p:spPr>
          <a:xfrm>
            <a:off x="707471" y="1280067"/>
            <a:ext cx="1138107" cy="54059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3dmodels</a:t>
            </a:r>
          </a:p>
          <a:p>
            <a:r>
              <a:rPr lang="en-US" sz="1000" dirty="0">
                <a:solidFill>
                  <a:schemeClr val="bg1"/>
                </a:solidFill>
              </a:rPr>
              <a:t>active</a:t>
            </a:r>
          </a:p>
          <a:p>
            <a:r>
              <a:rPr lang="en-US" sz="1000" dirty="0">
                <a:solidFill>
                  <a:schemeClr val="bg1"/>
                </a:solidFill>
              </a:rPr>
              <a:t>activity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api</a:t>
            </a:r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architecture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art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artists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audio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aws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azure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battlecards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bits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blog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bookmarks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boston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calculator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cards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circuits  </a:t>
            </a:r>
          </a:p>
          <a:p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code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college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color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comics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compete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convert 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corpnet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css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demo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design  </a:t>
            </a:r>
          </a:p>
          <a:p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dmscreen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dnd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ebook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ebooks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elite </a:t>
            </a:r>
          </a:p>
          <a:p>
            <a:r>
              <a:rPr lang="en-US" sz="1000" dirty="0">
                <a:solidFill>
                  <a:schemeClr val="bg1"/>
                </a:solidFill>
              </a:rPr>
              <a:t>emoji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energy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faq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finance</a:t>
            </a:r>
          </a:p>
          <a:p>
            <a:r>
              <a:rPr lang="en-US" sz="1000" dirty="0">
                <a:solidFill>
                  <a:schemeClr val="bg1"/>
                </a:solidFill>
              </a:rPr>
              <a:t>fonts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9AF29DC9-CF24-4B74-93D7-FA98C4312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78" y="1292543"/>
            <a:ext cx="6182686" cy="801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EC38A-C739-4FF6-86B9-441AF66DCE11}"/>
              </a:ext>
            </a:extLst>
          </p:cNvPr>
          <p:cNvSpPr txBox="1"/>
          <p:nvPr/>
        </p:nvSpPr>
        <p:spPr>
          <a:xfrm>
            <a:off x="1845578" y="910735"/>
            <a:ext cx="6182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 dirty="0"/>
              <a:t>my links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D98C57-ADCA-44C9-AE34-431FEC147522}"/>
              </a:ext>
            </a:extLst>
          </p:cNvPr>
          <p:cNvSpPr/>
          <p:nvPr/>
        </p:nvSpPr>
        <p:spPr>
          <a:xfrm>
            <a:off x="707471" y="910735"/>
            <a:ext cx="1138107" cy="411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8" name="Graphic 7" descr="Magnifying glass">
            <a:extLst>
              <a:ext uri="{FF2B5EF4-FFF2-40B4-BE49-F238E27FC236}">
                <a16:creationId xmlns:a16="http://schemas.microsoft.com/office/drawing/2014/main" id="{09DAF7B4-1EDF-4780-B1FB-85109A686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9748" y="992155"/>
            <a:ext cx="228600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C5F0A4-8A50-4C4E-9ED5-03FB81F16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39" y="992155"/>
            <a:ext cx="228600" cy="228600"/>
          </a:xfrm>
          <a:prstGeom prst="rect">
            <a:avLst/>
          </a:prstGeom>
        </p:spPr>
      </p:pic>
      <p:pic>
        <p:nvPicPr>
          <p:cNvPr id="14" name="Picture 13" descr="Screen Clipping">
            <a:extLst>
              <a:ext uri="{FF2B5EF4-FFF2-40B4-BE49-F238E27FC236}">
                <a16:creationId xmlns:a16="http://schemas.microsoft.com/office/drawing/2014/main" id="{B809BE7E-7731-49FD-9380-BE663FFA9F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8"/>
          <a:stretch/>
        </p:blipFill>
        <p:spPr>
          <a:xfrm>
            <a:off x="2025797" y="2890607"/>
            <a:ext cx="1828800" cy="3795419"/>
          </a:xfrm>
          <a:prstGeom prst="rect">
            <a:avLst/>
          </a:prstGeom>
        </p:spPr>
      </p:pic>
      <p:pic>
        <p:nvPicPr>
          <p:cNvPr id="16" name="Picture 15" descr="Screen Clipping">
            <a:extLst>
              <a:ext uri="{FF2B5EF4-FFF2-40B4-BE49-F238E27FC236}">
                <a16:creationId xmlns:a16="http://schemas.microsoft.com/office/drawing/2014/main" id="{7B141C36-0BCC-4311-9BB5-D2F5203944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9"/>
          <a:stretch/>
        </p:blipFill>
        <p:spPr>
          <a:xfrm>
            <a:off x="4007146" y="2890607"/>
            <a:ext cx="1828800" cy="34424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20BD92-32A2-4F20-9D8A-14956D882287}"/>
              </a:ext>
            </a:extLst>
          </p:cNvPr>
          <p:cNvSpPr txBox="1"/>
          <p:nvPr/>
        </p:nvSpPr>
        <p:spPr>
          <a:xfrm>
            <a:off x="2025798" y="2332522"/>
            <a:ext cx="182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/>
              <a:t>dnd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D97B8E-B7A2-49F2-990B-DBF22FEA67C8}"/>
              </a:ext>
            </a:extLst>
          </p:cNvPr>
          <p:cNvSpPr txBox="1"/>
          <p:nvPr/>
        </p:nvSpPr>
        <p:spPr>
          <a:xfrm>
            <a:off x="3915497" y="2332522"/>
            <a:ext cx="19204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recent-visits</a:t>
            </a:r>
          </a:p>
        </p:txBody>
      </p:sp>
      <p:pic>
        <p:nvPicPr>
          <p:cNvPr id="19" name="Picture 18" descr="Screen Clipping">
            <a:extLst>
              <a:ext uri="{FF2B5EF4-FFF2-40B4-BE49-F238E27FC236}">
                <a16:creationId xmlns:a16="http://schemas.microsoft.com/office/drawing/2014/main" id="{9901026C-A7FB-487A-94CF-705CB218C3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4"/>
          <a:stretch/>
        </p:blipFill>
        <p:spPr>
          <a:xfrm>
            <a:off x="5988493" y="2890607"/>
            <a:ext cx="1828800" cy="343973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47C786E-6AA6-4835-9930-B3DB83FDFEA0}"/>
              </a:ext>
            </a:extLst>
          </p:cNvPr>
          <p:cNvSpPr/>
          <p:nvPr/>
        </p:nvSpPr>
        <p:spPr>
          <a:xfrm>
            <a:off x="8703578" y="1124654"/>
            <a:ext cx="2663505" cy="411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22" name="Graphic 21" descr="Magnifying glass">
            <a:extLst>
              <a:ext uri="{FF2B5EF4-FFF2-40B4-BE49-F238E27FC236}">
                <a16:creationId xmlns:a16="http://schemas.microsoft.com/office/drawing/2014/main" id="{503A6989-CF6B-475B-B4C2-991DB2E85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2652" y="1206074"/>
            <a:ext cx="228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1A6C70-27BC-402B-96F1-0E0B0811C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46" y="1206074"/>
            <a:ext cx="228600" cy="228600"/>
          </a:xfrm>
          <a:prstGeom prst="rect">
            <a:avLst/>
          </a:prstGeom>
        </p:spPr>
      </p:pic>
      <p:pic>
        <p:nvPicPr>
          <p:cNvPr id="24" name="Picture 23" descr="Screen Clipping">
            <a:extLst>
              <a:ext uri="{FF2B5EF4-FFF2-40B4-BE49-F238E27FC236}">
                <a16:creationId xmlns:a16="http://schemas.microsoft.com/office/drawing/2014/main" id="{4B28A496-93F4-4129-8B7C-CE227CC50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68"/>
          <a:stretch/>
        </p:blipFill>
        <p:spPr>
          <a:xfrm>
            <a:off x="8729216" y="1886567"/>
            <a:ext cx="2611053" cy="801939"/>
          </a:xfrm>
          <a:prstGeom prst="rect">
            <a:avLst/>
          </a:prstGeom>
        </p:spPr>
      </p:pic>
      <p:pic>
        <p:nvPicPr>
          <p:cNvPr id="25" name="Picture 24" descr="Screen Clipping">
            <a:extLst>
              <a:ext uri="{FF2B5EF4-FFF2-40B4-BE49-F238E27FC236}">
                <a16:creationId xmlns:a16="http://schemas.microsoft.com/office/drawing/2014/main" id="{3C8AE91D-2B35-4007-A957-804E88515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1" r="14441"/>
          <a:stretch/>
        </p:blipFill>
        <p:spPr>
          <a:xfrm>
            <a:off x="8703578" y="2732103"/>
            <a:ext cx="2628146" cy="801939"/>
          </a:xfrm>
          <a:prstGeom prst="rect">
            <a:avLst/>
          </a:prstGeom>
        </p:spPr>
      </p:pic>
      <p:pic>
        <p:nvPicPr>
          <p:cNvPr id="26" name="Picture 25" descr="Screen Clipping">
            <a:extLst>
              <a:ext uri="{FF2B5EF4-FFF2-40B4-BE49-F238E27FC236}">
                <a16:creationId xmlns:a16="http://schemas.microsoft.com/office/drawing/2014/main" id="{9D72E4B2-58AE-43AB-915B-BDF1EEEC5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02"/>
          <a:stretch/>
        </p:blipFill>
        <p:spPr>
          <a:xfrm>
            <a:off x="8729215" y="3575068"/>
            <a:ext cx="797411" cy="8019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09BF05-4CB7-4F5A-97EA-B88A8E1AD922}"/>
              </a:ext>
            </a:extLst>
          </p:cNvPr>
          <p:cNvSpPr txBox="1"/>
          <p:nvPr/>
        </p:nvSpPr>
        <p:spPr>
          <a:xfrm>
            <a:off x="8729214" y="1517235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 dirty="0"/>
              <a:t>my links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D355AC-0E70-49FD-9DB7-66D96B2928F0}"/>
              </a:ext>
            </a:extLst>
          </p:cNvPr>
          <p:cNvSpPr txBox="1"/>
          <p:nvPr/>
        </p:nvSpPr>
        <p:spPr>
          <a:xfrm>
            <a:off x="8729212" y="4418033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/>
              <a:t>dnd</a:t>
            </a:r>
            <a:r>
              <a:rPr lang="en-US" b="1" dirty="0"/>
              <a:t> 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BBDF26-D750-4BC7-B6EF-899B7C8DDBF3}"/>
              </a:ext>
            </a:extLst>
          </p:cNvPr>
          <p:cNvSpPr txBox="1"/>
          <p:nvPr/>
        </p:nvSpPr>
        <p:spPr>
          <a:xfrm>
            <a:off x="8729212" y="4767660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recent-visits 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1F03F8-B5BA-4C54-A753-8B5CF3B95F66}"/>
              </a:ext>
            </a:extLst>
          </p:cNvPr>
          <p:cNvSpPr txBox="1"/>
          <p:nvPr/>
        </p:nvSpPr>
        <p:spPr>
          <a:xfrm>
            <a:off x="8729212" y="5117288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another-pin …</a:t>
            </a:r>
          </a:p>
        </p:txBody>
      </p:sp>
      <p:pic>
        <p:nvPicPr>
          <p:cNvPr id="32" name="Picture 31" descr="Screen Clipping">
            <a:extLst>
              <a:ext uri="{FF2B5EF4-FFF2-40B4-BE49-F238E27FC236}">
                <a16:creationId xmlns:a16="http://schemas.microsoft.com/office/drawing/2014/main" id="{30D28E44-C964-4CEE-8171-21288A13A4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3"/>
          <a:stretch/>
        </p:blipFill>
        <p:spPr>
          <a:xfrm>
            <a:off x="3997680" y="2685076"/>
            <a:ext cx="1828800" cy="203675"/>
          </a:xfrm>
          <a:prstGeom prst="rect">
            <a:avLst/>
          </a:prstGeom>
        </p:spPr>
      </p:pic>
      <p:pic>
        <p:nvPicPr>
          <p:cNvPr id="34" name="Picture 33" descr="Screen Clipping">
            <a:extLst>
              <a:ext uri="{FF2B5EF4-FFF2-40B4-BE49-F238E27FC236}">
                <a16:creationId xmlns:a16="http://schemas.microsoft.com/office/drawing/2014/main" id="{7DBB007E-0972-4465-BDA9-5351A9DF50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3"/>
          <a:stretch/>
        </p:blipFill>
        <p:spPr>
          <a:xfrm>
            <a:off x="2009345" y="2685076"/>
            <a:ext cx="1828800" cy="2036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BF1CDE-0F62-4B46-8114-A66595E34AE7}"/>
              </a:ext>
            </a:extLst>
          </p:cNvPr>
          <p:cNvSpPr txBox="1"/>
          <p:nvPr/>
        </p:nvSpPr>
        <p:spPr>
          <a:xfrm>
            <a:off x="5896843" y="2315744"/>
            <a:ext cx="19204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another-pin</a:t>
            </a:r>
          </a:p>
        </p:txBody>
      </p:sp>
      <p:pic>
        <p:nvPicPr>
          <p:cNvPr id="33" name="Picture 32" descr="Screen Clipping">
            <a:extLst>
              <a:ext uri="{FF2B5EF4-FFF2-40B4-BE49-F238E27FC236}">
                <a16:creationId xmlns:a16="http://schemas.microsoft.com/office/drawing/2014/main" id="{FF0D9B96-C410-4BC9-8F17-6A1906DDDA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3"/>
          <a:stretch/>
        </p:blipFill>
        <p:spPr>
          <a:xfrm>
            <a:off x="5955263" y="2668298"/>
            <a:ext cx="1828800" cy="20367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7A6A00F-703B-4767-830A-A851FA2BB872}"/>
              </a:ext>
            </a:extLst>
          </p:cNvPr>
          <p:cNvSpPr/>
          <p:nvPr/>
        </p:nvSpPr>
        <p:spPr>
          <a:xfrm>
            <a:off x="2022623" y="3343085"/>
            <a:ext cx="1831974" cy="186647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2180F-E8E3-494E-969E-93DF59158ED1}"/>
              </a:ext>
            </a:extLst>
          </p:cNvPr>
          <p:cNvSpPr txBox="1"/>
          <p:nvPr/>
        </p:nvSpPr>
        <p:spPr>
          <a:xfrm>
            <a:off x="2003215" y="3421362"/>
            <a:ext cx="3914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D56084-D140-47D1-A518-5162E88E6B8A}"/>
              </a:ext>
            </a:extLst>
          </p:cNvPr>
          <p:cNvSpPr/>
          <p:nvPr/>
        </p:nvSpPr>
        <p:spPr>
          <a:xfrm>
            <a:off x="2522555" y="3432637"/>
            <a:ext cx="1244103" cy="1974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60BE18-860F-44C5-B42D-252056FAF2F7}"/>
              </a:ext>
            </a:extLst>
          </p:cNvPr>
          <p:cNvSpPr txBox="1"/>
          <p:nvPr/>
        </p:nvSpPr>
        <p:spPr>
          <a:xfrm>
            <a:off x="2003215" y="3654967"/>
            <a:ext cx="3690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URL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F536020-9CEE-4CF9-BF8C-22D2FFB54BC7}"/>
              </a:ext>
            </a:extLst>
          </p:cNvPr>
          <p:cNvSpPr/>
          <p:nvPr/>
        </p:nvSpPr>
        <p:spPr>
          <a:xfrm>
            <a:off x="2522555" y="3686416"/>
            <a:ext cx="1244103" cy="1974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612D55-49A8-41CF-9609-85B8D821B5C5}"/>
              </a:ext>
            </a:extLst>
          </p:cNvPr>
          <p:cNvSpPr txBox="1"/>
          <p:nvPr/>
        </p:nvSpPr>
        <p:spPr>
          <a:xfrm>
            <a:off x="2003215" y="3888572"/>
            <a:ext cx="394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Tags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8685B0-7747-429D-A745-0DD6F71E1F77}"/>
              </a:ext>
            </a:extLst>
          </p:cNvPr>
          <p:cNvSpPr/>
          <p:nvPr/>
        </p:nvSpPr>
        <p:spPr>
          <a:xfrm>
            <a:off x="2522555" y="3940195"/>
            <a:ext cx="1244103" cy="1974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768BE4-6AAB-4924-A238-5CEADB5F9EC0}"/>
              </a:ext>
            </a:extLst>
          </p:cNvPr>
          <p:cNvSpPr txBox="1"/>
          <p:nvPr/>
        </p:nvSpPr>
        <p:spPr>
          <a:xfrm>
            <a:off x="2003215" y="4122177"/>
            <a:ext cx="4603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Notes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6E249F-35F5-4A09-AB6D-891940AF7133}"/>
              </a:ext>
            </a:extLst>
          </p:cNvPr>
          <p:cNvSpPr/>
          <p:nvPr/>
        </p:nvSpPr>
        <p:spPr>
          <a:xfrm>
            <a:off x="2522555" y="4193974"/>
            <a:ext cx="1244103" cy="1974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7E7AA0-E0E4-4AA4-B686-1E37F93026A2}"/>
              </a:ext>
            </a:extLst>
          </p:cNvPr>
          <p:cNvSpPr txBox="1"/>
          <p:nvPr/>
        </p:nvSpPr>
        <p:spPr>
          <a:xfrm>
            <a:off x="2003215" y="4355782"/>
            <a:ext cx="643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URL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9B5806-8B84-499B-9DED-8C716FF3E64A}"/>
              </a:ext>
            </a:extLst>
          </p:cNvPr>
          <p:cNvSpPr/>
          <p:nvPr/>
        </p:nvSpPr>
        <p:spPr>
          <a:xfrm>
            <a:off x="2522555" y="4447752"/>
            <a:ext cx="1244103" cy="1974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EFC692-E455-4940-A3C9-1FF453FCDDB1}"/>
              </a:ext>
            </a:extLst>
          </p:cNvPr>
          <p:cNvSpPr/>
          <p:nvPr/>
        </p:nvSpPr>
        <p:spPr>
          <a:xfrm>
            <a:off x="2517339" y="4959438"/>
            <a:ext cx="567119" cy="18259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save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E3E050-F154-4559-A9B2-236A007F2AD8}"/>
              </a:ext>
            </a:extLst>
          </p:cNvPr>
          <p:cNvSpPr/>
          <p:nvPr/>
        </p:nvSpPr>
        <p:spPr>
          <a:xfrm>
            <a:off x="3199539" y="4962702"/>
            <a:ext cx="567119" cy="18259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cancel</a:t>
            </a:r>
          </a:p>
        </p:txBody>
      </p:sp>
    </p:spTree>
    <p:extLst>
      <p:ext uri="{BB962C8B-B14F-4D97-AF65-F5344CB8AC3E}">
        <p14:creationId xmlns:p14="http://schemas.microsoft.com/office/powerpoint/2010/main" val="3412314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F686F5-6F69-4B1F-9072-4D9B10A9893D}"/>
              </a:ext>
            </a:extLst>
          </p:cNvPr>
          <p:cNvSpPr/>
          <p:nvPr/>
        </p:nvSpPr>
        <p:spPr>
          <a:xfrm>
            <a:off x="707471" y="1280067"/>
            <a:ext cx="1138107" cy="54059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3dmodels</a:t>
            </a:r>
          </a:p>
          <a:p>
            <a:r>
              <a:rPr lang="en-US" sz="1000" dirty="0">
                <a:solidFill>
                  <a:schemeClr val="bg1"/>
                </a:solidFill>
              </a:rPr>
              <a:t>active</a:t>
            </a:r>
          </a:p>
          <a:p>
            <a:r>
              <a:rPr lang="en-US" sz="1000" dirty="0">
                <a:solidFill>
                  <a:schemeClr val="bg1"/>
                </a:solidFill>
              </a:rPr>
              <a:t>activity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api</a:t>
            </a:r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architecture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art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artists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audio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aws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azure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battlecards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bits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blog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bookmarks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boston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calculator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cards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circuits  </a:t>
            </a:r>
          </a:p>
          <a:p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code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college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color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comics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compete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convert 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corpnet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css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demo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design  </a:t>
            </a:r>
          </a:p>
          <a:p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dmscreen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dnd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ebook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ebooks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elite </a:t>
            </a:r>
          </a:p>
          <a:p>
            <a:r>
              <a:rPr lang="en-US" sz="1000" dirty="0">
                <a:solidFill>
                  <a:schemeClr val="bg1"/>
                </a:solidFill>
              </a:rPr>
              <a:t>emoji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energy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faq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finance</a:t>
            </a:r>
          </a:p>
          <a:p>
            <a:r>
              <a:rPr lang="en-US" sz="1000" dirty="0">
                <a:solidFill>
                  <a:schemeClr val="bg1"/>
                </a:solidFill>
              </a:rPr>
              <a:t>fonts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9AF29DC9-CF24-4B74-93D7-FA98C4312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78" y="1292543"/>
            <a:ext cx="6182686" cy="801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EC38A-C739-4FF6-86B9-441AF66DCE11}"/>
              </a:ext>
            </a:extLst>
          </p:cNvPr>
          <p:cNvSpPr txBox="1"/>
          <p:nvPr/>
        </p:nvSpPr>
        <p:spPr>
          <a:xfrm>
            <a:off x="1845578" y="910735"/>
            <a:ext cx="6182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 dirty="0"/>
              <a:t>top promoted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D98C57-ADCA-44C9-AE34-431FEC147522}"/>
              </a:ext>
            </a:extLst>
          </p:cNvPr>
          <p:cNvSpPr/>
          <p:nvPr/>
        </p:nvSpPr>
        <p:spPr>
          <a:xfrm>
            <a:off x="707471" y="910735"/>
            <a:ext cx="1138107" cy="411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8" name="Graphic 7" descr="Magnifying glass">
            <a:extLst>
              <a:ext uri="{FF2B5EF4-FFF2-40B4-BE49-F238E27FC236}">
                <a16:creationId xmlns:a16="http://schemas.microsoft.com/office/drawing/2014/main" id="{09DAF7B4-1EDF-4780-B1FB-85109A686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9748" y="992155"/>
            <a:ext cx="228600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C5F0A4-8A50-4C4E-9ED5-03FB81F16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39" y="992155"/>
            <a:ext cx="228600" cy="228600"/>
          </a:xfrm>
          <a:prstGeom prst="rect">
            <a:avLst/>
          </a:prstGeom>
        </p:spPr>
      </p:pic>
      <p:pic>
        <p:nvPicPr>
          <p:cNvPr id="11" name="Picture 10" descr="Screen Clipping">
            <a:extLst>
              <a:ext uri="{FF2B5EF4-FFF2-40B4-BE49-F238E27FC236}">
                <a16:creationId xmlns:a16="http://schemas.microsoft.com/office/drawing/2014/main" id="{4B472E5E-3E75-49AF-AB68-F17057C948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7"/>
          <a:stretch/>
        </p:blipFill>
        <p:spPr>
          <a:xfrm>
            <a:off x="3640822" y="2463814"/>
            <a:ext cx="4387442" cy="8019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F090A2-5B36-486D-BA18-F8624D756D34}"/>
              </a:ext>
            </a:extLst>
          </p:cNvPr>
          <p:cNvSpPr txBox="1"/>
          <p:nvPr/>
        </p:nvSpPr>
        <p:spPr>
          <a:xfrm>
            <a:off x="1845578" y="2082006"/>
            <a:ext cx="6182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 dirty="0"/>
              <a:t>news and info</a:t>
            </a:r>
          </a:p>
        </p:txBody>
      </p:sp>
      <p:pic>
        <p:nvPicPr>
          <p:cNvPr id="14" name="Picture 13" descr="Screen Clipping">
            <a:extLst>
              <a:ext uri="{FF2B5EF4-FFF2-40B4-BE49-F238E27FC236}">
                <a16:creationId xmlns:a16="http://schemas.microsoft.com/office/drawing/2014/main" id="{B809BE7E-7731-49FD-9380-BE663FFA9F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83"/>
          <a:stretch/>
        </p:blipFill>
        <p:spPr>
          <a:xfrm>
            <a:off x="2025797" y="3924325"/>
            <a:ext cx="1828800" cy="2761702"/>
          </a:xfrm>
          <a:prstGeom prst="rect">
            <a:avLst/>
          </a:prstGeom>
        </p:spPr>
      </p:pic>
      <p:pic>
        <p:nvPicPr>
          <p:cNvPr id="16" name="Picture 15" descr="Screen Clipping">
            <a:extLst>
              <a:ext uri="{FF2B5EF4-FFF2-40B4-BE49-F238E27FC236}">
                <a16:creationId xmlns:a16="http://schemas.microsoft.com/office/drawing/2014/main" id="{7B141C36-0BCC-4311-9BB5-D2F5203944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8"/>
          <a:stretch/>
        </p:blipFill>
        <p:spPr>
          <a:xfrm>
            <a:off x="4007146" y="3924323"/>
            <a:ext cx="1828800" cy="27617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20BD92-32A2-4F20-9D8A-14956D882287}"/>
              </a:ext>
            </a:extLst>
          </p:cNvPr>
          <p:cNvSpPr txBox="1"/>
          <p:nvPr/>
        </p:nvSpPr>
        <p:spPr>
          <a:xfrm>
            <a:off x="2025798" y="3554991"/>
            <a:ext cx="182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/>
              <a:t>dnd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D97B8E-B7A2-49F2-990B-DBF22FEA67C8}"/>
              </a:ext>
            </a:extLst>
          </p:cNvPr>
          <p:cNvSpPr txBox="1"/>
          <p:nvPr/>
        </p:nvSpPr>
        <p:spPr>
          <a:xfrm>
            <a:off x="3915497" y="3554991"/>
            <a:ext cx="19204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recent-visits</a:t>
            </a:r>
          </a:p>
        </p:txBody>
      </p:sp>
      <p:pic>
        <p:nvPicPr>
          <p:cNvPr id="19" name="Picture 18" descr="Screen Clipping">
            <a:extLst>
              <a:ext uri="{FF2B5EF4-FFF2-40B4-BE49-F238E27FC236}">
                <a16:creationId xmlns:a16="http://schemas.microsoft.com/office/drawing/2014/main" id="{9901026C-A7FB-487A-94CF-705CB218C3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8"/>
          <a:stretch/>
        </p:blipFill>
        <p:spPr>
          <a:xfrm>
            <a:off x="5988493" y="3924323"/>
            <a:ext cx="1828800" cy="27617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BF1CDE-0F62-4B46-8114-A66595E34AE7}"/>
              </a:ext>
            </a:extLst>
          </p:cNvPr>
          <p:cNvSpPr txBox="1"/>
          <p:nvPr/>
        </p:nvSpPr>
        <p:spPr>
          <a:xfrm>
            <a:off x="5927595" y="3554991"/>
            <a:ext cx="19204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another-pin</a:t>
            </a:r>
          </a:p>
        </p:txBody>
      </p:sp>
    </p:spTree>
    <p:extLst>
      <p:ext uri="{BB962C8B-B14F-4D97-AF65-F5344CB8AC3E}">
        <p14:creationId xmlns:p14="http://schemas.microsoft.com/office/powerpoint/2010/main" val="1085945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80584C-6392-4D9E-A6A3-D619D86EF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" t="2778" r="86910" b="2084"/>
          <a:stretch/>
        </p:blipFill>
        <p:spPr>
          <a:xfrm>
            <a:off x="723902" y="2295524"/>
            <a:ext cx="1611880" cy="1600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B0E25D-ED1F-4E7A-B415-F07E531FE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5" t="2778" r="72479" b="2084"/>
          <a:stretch/>
        </p:blipFill>
        <p:spPr>
          <a:xfrm>
            <a:off x="4798446" y="3895724"/>
            <a:ext cx="1611880" cy="160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2B86C4-B763-46C7-8C88-36700C60B0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86" t="2778" r="58048" b="2084"/>
          <a:stretch/>
        </p:blipFill>
        <p:spPr>
          <a:xfrm>
            <a:off x="6410326" y="3895724"/>
            <a:ext cx="1611880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553542-75A3-40BB-913F-11F97657D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17" t="2431" r="43617" b="2431"/>
          <a:stretch/>
        </p:blipFill>
        <p:spPr>
          <a:xfrm>
            <a:off x="3198700" y="3895724"/>
            <a:ext cx="161188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66DD80-DF7C-4D01-AD93-35B45A9BB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48" t="2778" r="29186" b="2084"/>
          <a:stretch/>
        </p:blipFill>
        <p:spPr>
          <a:xfrm>
            <a:off x="3923850" y="2295524"/>
            <a:ext cx="1611880" cy="160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ED4FC1-018C-403A-9541-C3A82E8CC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79" t="2778" r="14755" b="2084"/>
          <a:stretch/>
        </p:blipFill>
        <p:spPr>
          <a:xfrm>
            <a:off x="2335782" y="2295524"/>
            <a:ext cx="1611880" cy="160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A4A8AE-5BD1-4303-AA02-5AE88730F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819" t="2778" r="415" b="2084"/>
          <a:stretch/>
        </p:blipFill>
        <p:spPr>
          <a:xfrm>
            <a:off x="5511918" y="2295524"/>
            <a:ext cx="161188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69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1826542" y="1030238"/>
            <a:ext cx="8276246" cy="5827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75532" y="1030238"/>
            <a:ext cx="8327256" cy="3724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95290" y="380568"/>
            <a:ext cx="427870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http://bookmarkhomepage.jmutchek.com?promote=microsoft,d&amp;d,materials</a:t>
            </a:r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207" y="1083506"/>
            <a:ext cx="238158" cy="247685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57" y="1098342"/>
            <a:ext cx="190527" cy="209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45961" y="3440300"/>
            <a:ext cx="979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93289" y="1406637"/>
            <a:ext cx="8309499" cy="507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animation art artist azure blog brush cli color comic convert cool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d&amp;d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 data décor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diy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dns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ebook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electronics filter font forum game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hometheater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http icon image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itpro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jewelry leather list logo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malpen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map materials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o365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outdoor paper photo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photoshop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physics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powerbi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print programming reference regex rest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rpg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scripting security service shop simulator software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t-shirt textures tinker tools travel tutorial utility vector video wallpaper web wiki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45515" y="1096400"/>
            <a:ext cx="1781546" cy="2259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2205440" y="3778854"/>
          <a:ext cx="2368564" cy="149446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0743">
                  <a:extLst>
                    <a:ext uri="{9D8B030D-6E8A-4147-A177-3AD203B41FA5}">
                      <a16:colId xmlns:a16="http://schemas.microsoft.com/office/drawing/2014/main" val="988895625"/>
                    </a:ext>
                  </a:extLst>
                </a:gridCol>
                <a:gridCol w="2007821">
                  <a:extLst>
                    <a:ext uri="{9D8B030D-6E8A-4147-A177-3AD203B41FA5}">
                      <a16:colId xmlns:a16="http://schemas.microsoft.com/office/drawing/2014/main" val="2351925537"/>
                    </a:ext>
                  </a:extLst>
                </a:gridCol>
              </a:tblGrid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Fiscal year reporting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1" u="none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FY17 updated once per month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503344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Roadmap decks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57659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Human Resources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92157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US Travel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332894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Monthly Training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385789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34900" y="3440300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d&amp;d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791354" y="3778854"/>
          <a:ext cx="2368564" cy="160161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0743">
                  <a:extLst>
                    <a:ext uri="{9D8B030D-6E8A-4147-A177-3AD203B41FA5}">
                      <a16:colId xmlns:a16="http://schemas.microsoft.com/office/drawing/2014/main" val="988895625"/>
                    </a:ext>
                  </a:extLst>
                </a:gridCol>
                <a:gridCol w="2007821">
                  <a:extLst>
                    <a:ext uri="{9D8B030D-6E8A-4147-A177-3AD203B41FA5}">
                      <a16:colId xmlns:a16="http://schemas.microsoft.com/office/drawing/2014/main" val="2351925537"/>
                    </a:ext>
                  </a:extLst>
                </a:gridCol>
              </a:tblGrid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 err="1">
                          <a:solidFill>
                            <a:schemeClr val="tx1"/>
                          </a:solidFill>
                        </a:rPr>
                        <a:t>Taxidermic</a:t>
                      </a:r>
                      <a:r>
                        <a:rPr lang="en-US" sz="1100" u="non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100" u="none" baseline="0" dirty="0" err="1">
                          <a:solidFill>
                            <a:schemeClr val="tx1"/>
                          </a:solidFill>
                        </a:rPr>
                        <a:t>Owlbear</a:t>
                      </a:r>
                      <a:endParaRPr lang="en-US" sz="110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503344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Giant in the Playground (5E)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57659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One Use Magic Items (5E)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92157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Kobold Fight Club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332894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en-US" sz="1100" u="none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 Edition SRD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38578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336108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323839" y="3440300"/>
            <a:ext cx="956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materials</a:t>
            </a:r>
          </a:p>
        </p:txBody>
      </p:sp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7377268" y="3778854"/>
          <a:ext cx="2368564" cy="256220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0743">
                  <a:extLst>
                    <a:ext uri="{9D8B030D-6E8A-4147-A177-3AD203B41FA5}">
                      <a16:colId xmlns:a16="http://schemas.microsoft.com/office/drawing/2014/main" val="988895625"/>
                    </a:ext>
                  </a:extLst>
                </a:gridCol>
                <a:gridCol w="2007821">
                  <a:extLst>
                    <a:ext uri="{9D8B030D-6E8A-4147-A177-3AD203B41FA5}">
                      <a16:colId xmlns:a16="http://schemas.microsoft.com/office/drawing/2014/main" val="2351925537"/>
                    </a:ext>
                  </a:extLst>
                </a:gridCol>
              </a:tblGrid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 err="1">
                          <a:solidFill>
                            <a:schemeClr val="tx1"/>
                          </a:solidFill>
                        </a:rPr>
                        <a:t>Jelinek</a:t>
                      </a: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 Cork Group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503344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K&amp;J Magnetics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57659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 err="1">
                          <a:solidFill>
                            <a:schemeClr val="tx1"/>
                          </a:solidFill>
                        </a:rPr>
                        <a:t>Sugru</a:t>
                      </a:r>
                      <a:endParaRPr lang="en-US" sz="110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1" u="none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Fix that thing clay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92157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TAP Plastics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332894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Playing Surface Fabric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38578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More good stuff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410851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 err="1">
                          <a:solidFill>
                            <a:schemeClr val="tx1"/>
                          </a:solidFill>
                        </a:rPr>
                        <a:t>Shapeways</a:t>
                      </a: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 3D Printing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76430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Hobby chemicals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372945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Unusual paints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703435"/>
                  </a:ext>
                </a:extLst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2145961" y="5499999"/>
            <a:ext cx="1428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recently added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2205440" y="5838553"/>
          <a:ext cx="2368564" cy="149446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0743">
                  <a:extLst>
                    <a:ext uri="{9D8B030D-6E8A-4147-A177-3AD203B41FA5}">
                      <a16:colId xmlns:a16="http://schemas.microsoft.com/office/drawing/2014/main" val="988895625"/>
                    </a:ext>
                  </a:extLst>
                </a:gridCol>
                <a:gridCol w="2007821">
                  <a:extLst>
                    <a:ext uri="{9D8B030D-6E8A-4147-A177-3AD203B41FA5}">
                      <a16:colId xmlns:a16="http://schemas.microsoft.com/office/drawing/2014/main" val="2351925537"/>
                    </a:ext>
                  </a:extLst>
                </a:gridCol>
              </a:tblGrid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 err="1">
                          <a:solidFill>
                            <a:schemeClr val="tx1"/>
                          </a:solidFill>
                        </a:rPr>
                        <a:t>Taxidermic</a:t>
                      </a:r>
                      <a:r>
                        <a:rPr lang="en-US" sz="1100" u="non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100" u="none" baseline="0" dirty="0" err="1">
                          <a:solidFill>
                            <a:schemeClr val="tx1"/>
                          </a:solidFill>
                        </a:rPr>
                        <a:t>Owlbear</a:t>
                      </a:r>
                      <a:endParaRPr lang="en-US" sz="110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503344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 err="1">
                          <a:solidFill>
                            <a:schemeClr val="tx1"/>
                          </a:solidFill>
                        </a:rPr>
                        <a:t>Sugru</a:t>
                      </a:r>
                      <a:endParaRPr lang="en-US" sz="110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1" u="none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Fix that thing clay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57659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Human Resources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92157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US Travel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332894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Monthly Training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385789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4791354" y="5499999"/>
            <a:ext cx="1387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freqently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used</a:t>
            </a:r>
          </a:p>
        </p:txBody>
      </p:sp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4850833" y="5838553"/>
          <a:ext cx="2368564" cy="1334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0743">
                  <a:extLst>
                    <a:ext uri="{9D8B030D-6E8A-4147-A177-3AD203B41FA5}">
                      <a16:colId xmlns:a16="http://schemas.microsoft.com/office/drawing/2014/main" val="988895625"/>
                    </a:ext>
                  </a:extLst>
                </a:gridCol>
                <a:gridCol w="2007821">
                  <a:extLst>
                    <a:ext uri="{9D8B030D-6E8A-4147-A177-3AD203B41FA5}">
                      <a16:colId xmlns:a16="http://schemas.microsoft.com/office/drawing/2014/main" val="2351925537"/>
                    </a:ext>
                  </a:extLst>
                </a:gridCol>
              </a:tblGrid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Kobold Fight Club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503344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Roadmap decks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57659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US Travel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92157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Monthly Training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332894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Monthly Training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385789"/>
                  </a:ext>
                </a:extLst>
              </a:tr>
            </a:tbl>
          </a:graphicData>
        </a:graphic>
      </p:graphicFrame>
      <p:sp>
        <p:nvSpPr>
          <p:cNvPr id="42" name="Callout: Line 41"/>
          <p:cNvSpPr/>
          <p:nvPr/>
        </p:nvSpPr>
        <p:spPr>
          <a:xfrm>
            <a:off x="174334" y="1011426"/>
            <a:ext cx="1275949" cy="595432"/>
          </a:xfrm>
          <a:prstGeom prst="borderCallout1">
            <a:avLst>
              <a:gd name="adj1" fmla="val 14420"/>
              <a:gd name="adj2" fmla="val 105773"/>
              <a:gd name="adj3" fmla="val 77493"/>
              <a:gd name="adj4" fmla="val 1356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tags as links to quickly filter/search</a:t>
            </a:r>
          </a:p>
        </p:txBody>
      </p:sp>
      <p:sp>
        <p:nvSpPr>
          <p:cNvPr id="43" name="Callout: Line 42"/>
          <p:cNvSpPr/>
          <p:nvPr/>
        </p:nvSpPr>
        <p:spPr>
          <a:xfrm>
            <a:off x="188656" y="2141396"/>
            <a:ext cx="1275949" cy="846908"/>
          </a:xfrm>
          <a:prstGeom prst="borderCallout1">
            <a:avLst>
              <a:gd name="adj1" fmla="val 14420"/>
              <a:gd name="adj2" fmla="val 105773"/>
              <a:gd name="adj3" fmla="val 23818"/>
              <a:gd name="adj4" fmla="val 13700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Promoted links: either by frequency or a sort order / priority</a:t>
            </a:r>
          </a:p>
        </p:txBody>
      </p:sp>
      <p:sp>
        <p:nvSpPr>
          <p:cNvPr id="44" name="Callout: Line 43"/>
          <p:cNvSpPr/>
          <p:nvPr/>
        </p:nvSpPr>
        <p:spPr>
          <a:xfrm>
            <a:off x="188656" y="3662175"/>
            <a:ext cx="1275949" cy="846908"/>
          </a:xfrm>
          <a:prstGeom prst="borderCallout1">
            <a:avLst>
              <a:gd name="adj1" fmla="val 14420"/>
              <a:gd name="adj2" fmla="val 105773"/>
              <a:gd name="adj3" fmla="val -2388"/>
              <a:gd name="adj4" fmla="val 1523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Promoted tags: specified on query string?</a:t>
            </a:r>
          </a:p>
        </p:txBody>
      </p:sp>
      <p:sp>
        <p:nvSpPr>
          <p:cNvPr id="45" name="Callout: Line 44"/>
          <p:cNvSpPr/>
          <p:nvPr/>
        </p:nvSpPr>
        <p:spPr>
          <a:xfrm>
            <a:off x="193420" y="5113534"/>
            <a:ext cx="1275949" cy="846908"/>
          </a:xfrm>
          <a:prstGeom prst="borderCallout1">
            <a:avLst>
              <a:gd name="adj1" fmla="val 14420"/>
              <a:gd name="adj2" fmla="val 105773"/>
              <a:gd name="adj3" fmla="val 67844"/>
              <a:gd name="adj4" fmla="val 1571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Dynamic tags: recent, frequent, etc.</a:t>
            </a:r>
          </a:p>
        </p:txBody>
      </p:sp>
      <p:sp>
        <p:nvSpPr>
          <p:cNvPr id="46" name="Callout: Line 45"/>
          <p:cNvSpPr/>
          <p:nvPr/>
        </p:nvSpPr>
        <p:spPr>
          <a:xfrm>
            <a:off x="10479047" y="1755117"/>
            <a:ext cx="1275949" cy="772557"/>
          </a:xfrm>
          <a:prstGeom prst="borderCallout1">
            <a:avLst>
              <a:gd name="adj1" fmla="val 17402"/>
              <a:gd name="adj2" fmla="val -8333"/>
              <a:gd name="adj3" fmla="val -68846"/>
              <a:gd name="adj4" fmla="val -654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 for more complex tag queries and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fulltext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Callout: Line 46"/>
          <p:cNvSpPr/>
          <p:nvPr/>
        </p:nvSpPr>
        <p:spPr>
          <a:xfrm>
            <a:off x="10479046" y="3440300"/>
            <a:ext cx="1275949" cy="989657"/>
          </a:xfrm>
          <a:prstGeom prst="borderCallout1">
            <a:avLst>
              <a:gd name="adj1" fmla="val 17402"/>
              <a:gd name="adj2" fmla="val -8333"/>
              <a:gd name="adj3" fmla="val 48054"/>
              <a:gd name="adj4" fmla="val -731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sure of the sort order here… or if this is a complete list or just “top n”</a:t>
            </a:r>
          </a:p>
        </p:txBody>
      </p:sp>
      <p:sp>
        <p:nvSpPr>
          <p:cNvPr id="48" name="Callout: Line 47"/>
          <p:cNvSpPr/>
          <p:nvPr/>
        </p:nvSpPr>
        <p:spPr>
          <a:xfrm>
            <a:off x="10479046" y="99226"/>
            <a:ext cx="1275949" cy="1208695"/>
          </a:xfrm>
          <a:prstGeom prst="borderCallout1">
            <a:avLst>
              <a:gd name="adj1" fmla="val 17402"/>
              <a:gd name="adj2" fmla="val -8333"/>
              <a:gd name="adj3" fmla="val 33876"/>
              <a:gd name="adj4" fmla="val -238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Querystring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parameters drive the page display so that you can easily have a ‘home’ and ‘work’ view</a:t>
            </a:r>
          </a:p>
        </p:txBody>
      </p:sp>
      <p:pic>
        <p:nvPicPr>
          <p:cNvPr id="49" name="Picture 48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772" y="5168735"/>
            <a:ext cx="247685" cy="181000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2057184" y="3373515"/>
            <a:ext cx="782712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367341" y="2205694"/>
            <a:ext cx="914400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668623" y="2205195"/>
            <a:ext cx="914400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819264" y="2203583"/>
            <a:ext cx="914400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969905" y="2201472"/>
            <a:ext cx="914400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059" y="2220170"/>
            <a:ext cx="914400" cy="9144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00" y="2220170"/>
            <a:ext cx="914400" cy="914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51" y="2334006"/>
            <a:ext cx="838843" cy="65429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136" y="2241202"/>
            <a:ext cx="874980" cy="87498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053" y="2366436"/>
            <a:ext cx="717540" cy="621868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2066059" y="2209417"/>
            <a:ext cx="914400" cy="91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216700" y="2207306"/>
            <a:ext cx="914400" cy="91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517982" y="2203583"/>
            <a:ext cx="914400" cy="91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4" name="Picture 63" descr="Screen Clippin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200" y="2553882"/>
            <a:ext cx="190527" cy="209579"/>
          </a:xfrm>
          <a:prstGeom prst="rect">
            <a:avLst/>
          </a:prstGeom>
        </p:spPr>
      </p:pic>
      <p:pic>
        <p:nvPicPr>
          <p:cNvPr id="65" name="Picture 64" descr="Screen Clippi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41" y="2553882"/>
            <a:ext cx="19052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89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1817664" y="1030238"/>
            <a:ext cx="8276246" cy="5827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67341" y="2205694"/>
            <a:ext cx="914400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668623" y="2205195"/>
            <a:ext cx="914400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819264" y="2203583"/>
            <a:ext cx="914400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969905" y="2201472"/>
            <a:ext cx="914400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75532" y="1030238"/>
            <a:ext cx="8327256" cy="3724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207" y="1083506"/>
            <a:ext cx="238158" cy="247685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57" y="1098342"/>
            <a:ext cx="190527" cy="2095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93289" y="1406637"/>
            <a:ext cx="8309499" cy="507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animation art artist azure blog brush cli color comic convert cool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d&amp;d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 data décor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diy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dns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ebook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electronics filter font forum game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hometheater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http icon image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itpro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jewelry leather list logo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malpen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map materials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o365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outdoor paper photo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photoshop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physics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powerbi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print programming reference regex rest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rpg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scripting security service shop simulator software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t-shirt textures tinker tools travel tutorial utility vector video wallpaper web wiki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45515" y="1096400"/>
            <a:ext cx="1781546" cy="2259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d&amp;d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059" y="2220170"/>
            <a:ext cx="914400" cy="9144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00" y="2220170"/>
            <a:ext cx="914400" cy="914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51" y="2334006"/>
            <a:ext cx="838843" cy="65429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136" y="2241202"/>
            <a:ext cx="874980" cy="8749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053" y="2366436"/>
            <a:ext cx="717540" cy="62186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066059" y="2209417"/>
            <a:ext cx="914400" cy="91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16700" y="2207306"/>
            <a:ext cx="914400" cy="91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17982" y="2203583"/>
            <a:ext cx="914400" cy="91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Picture 29" descr="Screen Clippin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200" y="2553882"/>
            <a:ext cx="190527" cy="209579"/>
          </a:xfrm>
          <a:prstGeom prst="rect">
            <a:avLst/>
          </a:prstGeom>
        </p:spPr>
      </p:pic>
      <p:pic>
        <p:nvPicPr>
          <p:cNvPr id="31" name="Picture 30" descr="Screen Clippi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41" y="2553882"/>
            <a:ext cx="190527" cy="20957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148944" y="3440300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d&amp;d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2205398" y="3778854"/>
          <a:ext cx="2368564" cy="24024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0743">
                  <a:extLst>
                    <a:ext uri="{9D8B030D-6E8A-4147-A177-3AD203B41FA5}">
                      <a16:colId xmlns:a16="http://schemas.microsoft.com/office/drawing/2014/main" val="988895625"/>
                    </a:ext>
                  </a:extLst>
                </a:gridCol>
                <a:gridCol w="2007821">
                  <a:extLst>
                    <a:ext uri="{9D8B030D-6E8A-4147-A177-3AD203B41FA5}">
                      <a16:colId xmlns:a16="http://schemas.microsoft.com/office/drawing/2014/main" val="2351925537"/>
                    </a:ext>
                  </a:extLst>
                </a:gridCol>
              </a:tblGrid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 err="1">
                          <a:solidFill>
                            <a:schemeClr val="tx1"/>
                          </a:solidFill>
                        </a:rPr>
                        <a:t>Taxidermic</a:t>
                      </a:r>
                      <a:r>
                        <a:rPr lang="en-US" sz="1100" u="non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100" u="none" baseline="0" dirty="0" err="1">
                          <a:solidFill>
                            <a:schemeClr val="tx1"/>
                          </a:solidFill>
                        </a:rPr>
                        <a:t>Owlbear</a:t>
                      </a:r>
                      <a:endParaRPr lang="en-US" sz="110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503344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Giant in the Playground (5E)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57659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One Use Magic Items (5E)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92157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Kobold Fight Club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332894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en-US" sz="1100" u="none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 Edition SRD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38578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Sly Flourish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669212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Wizard of the Coast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061156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 err="1">
                          <a:solidFill>
                            <a:schemeClr val="tx1"/>
                          </a:solidFill>
                        </a:rPr>
                        <a:t>Neverwinter</a:t>
                      </a: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 Nights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515821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The Angry DM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076435"/>
                  </a:ext>
                </a:extLst>
              </a:tr>
            </a:tbl>
          </a:graphicData>
        </a:graphic>
      </p:graphicFrame>
      <p:sp>
        <p:nvSpPr>
          <p:cNvPr id="46" name="Callout: Line 45"/>
          <p:cNvSpPr/>
          <p:nvPr/>
        </p:nvSpPr>
        <p:spPr>
          <a:xfrm>
            <a:off x="10479047" y="434805"/>
            <a:ext cx="1275949" cy="772557"/>
          </a:xfrm>
          <a:prstGeom prst="borderCallout1">
            <a:avLst>
              <a:gd name="adj1" fmla="val 17402"/>
              <a:gd name="adj2" fmla="val -8333"/>
              <a:gd name="adj3" fmla="val 92032"/>
              <a:gd name="adj4" fmla="val -376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a search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295290" y="380568"/>
            <a:ext cx="427870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http://bookmarkhomepage.jmutchek.com?search=d&amp;d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2057184" y="3373515"/>
            <a:ext cx="782712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00" y="3805686"/>
            <a:ext cx="200053" cy="209579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341" y="3805686"/>
            <a:ext cx="181000" cy="200053"/>
          </a:xfrm>
          <a:prstGeom prst="rect">
            <a:avLst/>
          </a:prstGeom>
        </p:spPr>
      </p:pic>
      <p:sp>
        <p:nvSpPr>
          <p:cNvPr id="50" name="Callout: Line 49"/>
          <p:cNvSpPr/>
          <p:nvPr/>
        </p:nvSpPr>
        <p:spPr>
          <a:xfrm>
            <a:off x="188656" y="3662175"/>
            <a:ext cx="1275949" cy="846908"/>
          </a:xfrm>
          <a:prstGeom prst="borderCallout1">
            <a:avLst>
              <a:gd name="adj1" fmla="val 14420"/>
              <a:gd name="adj2" fmla="val 105773"/>
              <a:gd name="adj3" fmla="val 59459"/>
              <a:gd name="adj4" fmla="val 1717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favicons?</a:t>
            </a:r>
          </a:p>
        </p:txBody>
      </p:sp>
      <p:sp>
        <p:nvSpPr>
          <p:cNvPr id="51" name="Callout: Line 50"/>
          <p:cNvSpPr/>
          <p:nvPr/>
        </p:nvSpPr>
        <p:spPr>
          <a:xfrm>
            <a:off x="10479047" y="4324704"/>
            <a:ext cx="1275949" cy="772557"/>
          </a:xfrm>
          <a:prstGeom prst="borderCallout1">
            <a:avLst>
              <a:gd name="adj1" fmla="val 17402"/>
              <a:gd name="adj2" fmla="val -8333"/>
              <a:gd name="adj3" fmla="val -53907"/>
              <a:gd name="adj4" fmla="val -4592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Edit controls, etc. appear on hover?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91" y="4877513"/>
            <a:ext cx="212912" cy="205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22869" r="9912" b="18413"/>
          <a:stretch/>
        </p:blipFill>
        <p:spPr>
          <a:xfrm>
            <a:off x="2270217" y="5421173"/>
            <a:ext cx="270798" cy="19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34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668" y="1015685"/>
            <a:ext cx="8325460" cy="61873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95290" y="380568"/>
            <a:ext cx="427870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http://theverge.com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32426" y="752212"/>
            <a:ext cx="1094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BOOKMARKLET</a:t>
            </a:r>
          </a:p>
        </p:txBody>
      </p:sp>
      <p:sp>
        <p:nvSpPr>
          <p:cNvPr id="5" name="Rectangle 4"/>
          <p:cNvSpPr/>
          <p:nvPr/>
        </p:nvSpPr>
        <p:spPr>
          <a:xfrm>
            <a:off x="2337754" y="1030238"/>
            <a:ext cx="7125419" cy="3724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a bookmark…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337754" y="1407864"/>
            <a:ext cx="7125419" cy="74011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33790" y="1493213"/>
            <a:ext cx="1781546" cy="2259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Verge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66620" y="1452282"/>
            <a:ext cx="667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66620" y="1760059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URL: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33789" y="1800990"/>
            <a:ext cx="5472335" cy="2259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http://theverge.com</a:t>
            </a:r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34" y="1098342"/>
            <a:ext cx="190527" cy="20957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97542" y="1493213"/>
            <a:ext cx="2908584" cy="2259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news tech gadgets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30372" y="1452282"/>
            <a:ext cx="548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Tags: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724098" y="1493214"/>
            <a:ext cx="621102" cy="421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ebdings" panose="05030102010509060703" pitchFamily="18" charset="2"/>
                <a:ea typeface="+mn-ea"/>
                <a:cs typeface="+mn-cs"/>
                <a:sym typeface="Wingdings" panose="05000000000000000000" pitchFamily="2" charset="2"/>
              </a:rPr>
              <a:t>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ebdings" panose="05030102010509060703" pitchFamily="18" charset="2"/>
              <a:ea typeface="+mn-ea"/>
              <a:cs typeface="+mn-cs"/>
            </a:endParaRPr>
          </a:p>
        </p:txBody>
      </p:sp>
      <p:sp>
        <p:nvSpPr>
          <p:cNvPr id="15" name="Callout: Line 14"/>
          <p:cNvSpPr/>
          <p:nvPr/>
        </p:nvSpPr>
        <p:spPr>
          <a:xfrm>
            <a:off x="10479047" y="434805"/>
            <a:ext cx="1275949" cy="772557"/>
          </a:xfrm>
          <a:prstGeom prst="borderCallout1">
            <a:avLst>
              <a:gd name="adj1" fmla="val 17402"/>
              <a:gd name="adj2" fmla="val -8333"/>
              <a:gd name="adj3" fmla="val 55184"/>
              <a:gd name="adj4" fmla="val -28711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Bookmarklet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while browsing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85474" y="1896098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</a:t>
            </a:r>
          </a:p>
        </p:txBody>
      </p:sp>
      <p:sp>
        <p:nvSpPr>
          <p:cNvPr id="17" name="Callout: Line 16"/>
          <p:cNvSpPr/>
          <p:nvPr/>
        </p:nvSpPr>
        <p:spPr>
          <a:xfrm>
            <a:off x="10479047" y="2633997"/>
            <a:ext cx="1275949" cy="772557"/>
          </a:xfrm>
          <a:prstGeom prst="borderCallout1">
            <a:avLst>
              <a:gd name="adj1" fmla="val 17402"/>
              <a:gd name="adj2" fmla="val -8333"/>
              <a:gd name="adj3" fmla="val -75459"/>
              <a:gd name="adj4" fmla="val -8766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options might expose favicon, icon, disable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fulltext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etc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060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40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0A83EB-7D70-45A4-B7B1-A181EAED8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841" y="0"/>
            <a:ext cx="773015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37FFD4-CF37-41B9-A2B6-665992B5B3E6}"/>
              </a:ext>
            </a:extLst>
          </p:cNvPr>
          <p:cNvSpPr/>
          <p:nvPr/>
        </p:nvSpPr>
        <p:spPr>
          <a:xfrm>
            <a:off x="0" y="1172307"/>
            <a:ext cx="4461841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Always present search bar defaults to your favorite search engine but “toggles” to a bookmark search?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1F1D6D5-B7D5-459C-BAEC-D05416BAEAB8}"/>
              </a:ext>
            </a:extLst>
          </p:cNvPr>
          <p:cNvSpPr/>
          <p:nvPr/>
        </p:nvSpPr>
        <p:spPr>
          <a:xfrm>
            <a:off x="1" y="1043354"/>
            <a:ext cx="6400800" cy="257907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277C67AA-0E63-43B5-B92A-F486F854FED2}"/>
              </a:ext>
            </a:extLst>
          </p:cNvPr>
          <p:cNvSpPr/>
          <p:nvPr/>
        </p:nvSpPr>
        <p:spPr>
          <a:xfrm>
            <a:off x="4747847" y="82062"/>
            <a:ext cx="609600" cy="609600"/>
          </a:xfrm>
          <a:prstGeom prst="noSmoking">
            <a:avLst>
              <a:gd name="adj" fmla="val 988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D58A7D0-AA41-4B1C-8910-B43A2834AB24}"/>
              </a:ext>
            </a:extLst>
          </p:cNvPr>
          <p:cNvSpPr/>
          <p:nvPr/>
        </p:nvSpPr>
        <p:spPr>
          <a:xfrm>
            <a:off x="1" y="4876800"/>
            <a:ext cx="4865076" cy="257907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F865D6-691C-4039-BA64-962D71019630}"/>
              </a:ext>
            </a:extLst>
          </p:cNvPr>
          <p:cNvSpPr/>
          <p:nvPr/>
        </p:nvSpPr>
        <p:spPr>
          <a:xfrm>
            <a:off x="0" y="5076093"/>
            <a:ext cx="4461841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Promoted tiles like we have today (populated with a tag query)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9291D6E-87A4-459C-9F8A-769E9BF18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911976"/>
              </p:ext>
            </p:extLst>
          </p:nvPr>
        </p:nvGraphicFramePr>
        <p:xfrm>
          <a:off x="4461840" y="6550854"/>
          <a:ext cx="773016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175">
                  <a:extLst>
                    <a:ext uri="{9D8B030D-6E8A-4147-A177-3AD203B41FA5}">
                      <a16:colId xmlns:a16="http://schemas.microsoft.com/office/drawing/2014/main" val="732956626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3444044381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2805955577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2167500593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151774833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646923674"/>
                    </a:ext>
                  </a:extLst>
                </a:gridCol>
              </a:tblGrid>
              <a:tr h="25790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/>
                        <a:t>Home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Work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D&amp;D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Tags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i="0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en-US" sz="1400" b="1" i="0" dirty="0" err="1">
                          <a:solidFill>
                            <a:schemeClr val="bg1"/>
                          </a:solidFill>
                        </a:rPr>
                        <a:t>Bookmartian</a:t>
                      </a:r>
                      <a:r>
                        <a:rPr lang="en-US" sz="1400" b="1" i="0" dirty="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255701"/>
                  </a:ext>
                </a:extLst>
              </a:tr>
            </a:tbl>
          </a:graphicData>
        </a:graphic>
      </p:graphicFrame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2AF76FB-3BFA-47A7-A919-705FFF387148}"/>
              </a:ext>
            </a:extLst>
          </p:cNvPr>
          <p:cNvSpPr/>
          <p:nvPr/>
        </p:nvSpPr>
        <p:spPr>
          <a:xfrm>
            <a:off x="10867294" y="5813474"/>
            <a:ext cx="609600" cy="609600"/>
          </a:xfrm>
          <a:prstGeom prst="noSmoking">
            <a:avLst>
              <a:gd name="adj" fmla="val 988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A80A8D-AC56-4976-B1D8-AD75733EEB68}"/>
              </a:ext>
            </a:extLst>
          </p:cNvPr>
          <p:cNvSpPr/>
          <p:nvPr/>
        </p:nvSpPr>
        <p:spPr>
          <a:xfrm>
            <a:off x="0" y="3059723"/>
            <a:ext cx="4461841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Configurable background image or pulled from a curated collection / feed (like Instagram or something)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EE44B35-6428-466C-95FD-2F03A7131C0F}"/>
              </a:ext>
            </a:extLst>
          </p:cNvPr>
          <p:cNvSpPr/>
          <p:nvPr/>
        </p:nvSpPr>
        <p:spPr>
          <a:xfrm>
            <a:off x="1" y="2930770"/>
            <a:ext cx="6400800" cy="257907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43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F865D6-691C-4039-BA64-962D71019630}"/>
              </a:ext>
            </a:extLst>
          </p:cNvPr>
          <p:cNvSpPr/>
          <p:nvPr/>
        </p:nvSpPr>
        <p:spPr>
          <a:xfrm>
            <a:off x="0" y="5357446"/>
            <a:ext cx="4461841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Bottom of the screen hints at more content (which is available ‘beneath the fold’ – scroll down)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0A83EB-7D70-45A4-B7B1-A181EAED8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841" y="0"/>
            <a:ext cx="773015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37FFD4-CF37-41B9-A2B6-665992B5B3E6}"/>
              </a:ext>
            </a:extLst>
          </p:cNvPr>
          <p:cNvSpPr/>
          <p:nvPr/>
        </p:nvSpPr>
        <p:spPr>
          <a:xfrm>
            <a:off x="0" y="369277"/>
            <a:ext cx="4461841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Settings icon drops down list of links to configuration options, some of which probably just open different pages.</a:t>
            </a:r>
          </a:p>
        </p:txBody>
      </p:sp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277C67AA-0E63-43B5-B92A-F486F854FED2}"/>
              </a:ext>
            </a:extLst>
          </p:cNvPr>
          <p:cNvSpPr/>
          <p:nvPr/>
        </p:nvSpPr>
        <p:spPr>
          <a:xfrm>
            <a:off x="4747847" y="82062"/>
            <a:ext cx="609600" cy="609600"/>
          </a:xfrm>
          <a:prstGeom prst="noSmoking">
            <a:avLst>
              <a:gd name="adj" fmla="val 988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E3D86F-B751-462D-908E-7CF7325BCE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99" t="8121" r="3511" b="55213"/>
          <a:stretch/>
        </p:blipFill>
        <p:spPr>
          <a:xfrm>
            <a:off x="9542585" y="556846"/>
            <a:ext cx="2379784" cy="25146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1F1D6D5-B7D5-459C-BAEC-D05416BAEAB8}"/>
              </a:ext>
            </a:extLst>
          </p:cNvPr>
          <p:cNvSpPr/>
          <p:nvPr/>
        </p:nvSpPr>
        <p:spPr>
          <a:xfrm>
            <a:off x="0" y="240324"/>
            <a:ext cx="11641016" cy="257907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D3168A-15FD-49BE-83CD-191D9650C930}"/>
              </a:ext>
            </a:extLst>
          </p:cNvPr>
          <p:cNvSpPr/>
          <p:nvPr/>
        </p:nvSpPr>
        <p:spPr>
          <a:xfrm>
            <a:off x="0" y="1758459"/>
            <a:ext cx="4461841" cy="275492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IDEA: what if all of your settings are defined elsewhere in a JSON document… maybe stored in a gist? If that gist is publicly accessible, you could easily tell </a:t>
            </a:r>
            <a:r>
              <a:rPr lang="en-US" dirty="0" err="1"/>
              <a:t>bookmartian</a:t>
            </a:r>
            <a:r>
              <a:rPr lang="en-US" dirty="0"/>
              <a:t> where it is from any computer and get your full “dashboard” setup without having to mess with long query strings. For example: </a:t>
            </a:r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jm-marks.foo.com?config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=7ykiu </a:t>
            </a:r>
            <a:r>
              <a:rPr lang="en-US" dirty="0"/>
              <a:t>could refer to a bit.ly or tiny.url code.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5DFA16-F794-44D2-B39A-242DD5A65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03472"/>
              </p:ext>
            </p:extLst>
          </p:nvPr>
        </p:nvGraphicFramePr>
        <p:xfrm>
          <a:off x="4461840" y="6550854"/>
          <a:ext cx="773016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175">
                  <a:extLst>
                    <a:ext uri="{9D8B030D-6E8A-4147-A177-3AD203B41FA5}">
                      <a16:colId xmlns:a16="http://schemas.microsoft.com/office/drawing/2014/main" val="732956626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3444044381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2805955577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2167500593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151774833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646923674"/>
                    </a:ext>
                  </a:extLst>
                </a:gridCol>
              </a:tblGrid>
              <a:tr h="25790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/>
                        <a:t>Home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Work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D&amp;D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Tags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i="0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en-US" sz="1400" b="1" i="0" dirty="0" err="1">
                          <a:solidFill>
                            <a:schemeClr val="bg1"/>
                          </a:solidFill>
                        </a:rPr>
                        <a:t>Bookmartian</a:t>
                      </a:r>
                      <a:r>
                        <a:rPr lang="en-US" sz="1400" b="1" i="0" dirty="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255701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7D58A7D0-AA41-4B1C-8910-B43A2834AB24}"/>
              </a:ext>
            </a:extLst>
          </p:cNvPr>
          <p:cNvSpPr/>
          <p:nvPr/>
        </p:nvSpPr>
        <p:spPr>
          <a:xfrm>
            <a:off x="1" y="6447693"/>
            <a:ext cx="4865076" cy="257907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89D189DA-979A-43F8-A354-48B60E0F799B}"/>
              </a:ext>
            </a:extLst>
          </p:cNvPr>
          <p:cNvSpPr/>
          <p:nvPr/>
        </p:nvSpPr>
        <p:spPr>
          <a:xfrm>
            <a:off x="10867294" y="5813474"/>
            <a:ext cx="609600" cy="609600"/>
          </a:xfrm>
          <a:prstGeom prst="noSmoking">
            <a:avLst>
              <a:gd name="adj" fmla="val 988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125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8F398B4-B4E3-42B2-B5E2-98A58C332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761"/>
          <a:stretch/>
        </p:blipFill>
        <p:spPr>
          <a:xfrm>
            <a:off x="4457245" y="-2346"/>
            <a:ext cx="7734754" cy="37883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F865D6-691C-4039-BA64-962D71019630}"/>
              </a:ext>
            </a:extLst>
          </p:cNvPr>
          <p:cNvSpPr/>
          <p:nvPr/>
        </p:nvSpPr>
        <p:spPr>
          <a:xfrm>
            <a:off x="0" y="3900853"/>
            <a:ext cx="4461841" cy="283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Beneath the fold, a default tab opens with other pinned content. Mostly search results, like we have now, but could also include other content types.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Clicking on one of the other tabs (e.g. Work) just swaps the entire content page on the bottom with another pre-configured dashboard.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37FFD4-CF37-41B9-A2B6-665992B5B3E6}"/>
              </a:ext>
            </a:extLst>
          </p:cNvPr>
          <p:cNvSpPr/>
          <p:nvPr/>
        </p:nvSpPr>
        <p:spPr>
          <a:xfrm>
            <a:off x="0" y="369277"/>
            <a:ext cx="4461841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As you scroll down, the search box moves to the top of the screen and the tiles move up.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1F1D6D5-B7D5-459C-BAEC-D05416BAEAB8}"/>
              </a:ext>
            </a:extLst>
          </p:cNvPr>
          <p:cNvSpPr/>
          <p:nvPr/>
        </p:nvSpPr>
        <p:spPr>
          <a:xfrm>
            <a:off x="0" y="240324"/>
            <a:ext cx="6400800" cy="257907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5DFA16-F794-44D2-B39A-242DD5A65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308220"/>
              </p:ext>
            </p:extLst>
          </p:nvPr>
        </p:nvGraphicFramePr>
        <p:xfrm>
          <a:off x="4461840" y="3771900"/>
          <a:ext cx="773016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175">
                  <a:extLst>
                    <a:ext uri="{9D8B030D-6E8A-4147-A177-3AD203B41FA5}">
                      <a16:colId xmlns:a16="http://schemas.microsoft.com/office/drawing/2014/main" val="732956626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3444044381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2805955577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2167500593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151774833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646923674"/>
                    </a:ext>
                  </a:extLst>
                </a:gridCol>
              </a:tblGrid>
              <a:tr h="257907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>
                          <a:solidFill>
                            <a:schemeClr val="tx1"/>
                          </a:solidFill>
                        </a:rPr>
                        <a:t>Home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D&amp;D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Tags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i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sz="1400" b="1" i="0" dirty="0" err="1">
                          <a:solidFill>
                            <a:schemeClr val="tx1"/>
                          </a:solidFill>
                        </a:rPr>
                        <a:t>Bookmartian</a:t>
                      </a:r>
                      <a:r>
                        <a:rPr lang="en-US" sz="1400" b="1" i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255701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7D58A7D0-AA41-4B1C-8910-B43A2834AB24}"/>
              </a:ext>
            </a:extLst>
          </p:cNvPr>
          <p:cNvSpPr/>
          <p:nvPr/>
        </p:nvSpPr>
        <p:spPr>
          <a:xfrm>
            <a:off x="1" y="3771900"/>
            <a:ext cx="4865076" cy="257907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F706B0-6A77-44CC-BF4F-BB681E2FED3B}"/>
              </a:ext>
            </a:extLst>
          </p:cNvPr>
          <p:cNvSpPr/>
          <p:nvPr/>
        </p:nvSpPr>
        <p:spPr>
          <a:xfrm>
            <a:off x="4461839" y="4076700"/>
            <a:ext cx="7725566" cy="277895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06B23A-3946-4503-AE26-CCE7EFCB2884}"/>
              </a:ext>
            </a:extLst>
          </p:cNvPr>
          <p:cNvSpPr/>
          <p:nvPr/>
        </p:nvSpPr>
        <p:spPr>
          <a:xfrm>
            <a:off x="4865077" y="4255477"/>
            <a:ext cx="2297723" cy="260017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to-read</a:t>
            </a: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to-read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sdf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9E904E-04D8-42EB-9527-C89DD463E01F}"/>
              </a:ext>
            </a:extLst>
          </p:cNvPr>
          <p:cNvSpPr/>
          <p:nvPr/>
        </p:nvSpPr>
        <p:spPr>
          <a:xfrm>
            <a:off x="7270089" y="4255476"/>
            <a:ext cx="2297723" cy="260017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recently-visited</a:t>
            </a: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visited-since:1w+as:recently-visited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sdf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5A5904-653C-4F33-BABD-A08AA54FC44A}"/>
              </a:ext>
            </a:extLst>
          </p:cNvPr>
          <p:cNvSpPr/>
          <p:nvPr/>
        </p:nvSpPr>
        <p:spPr>
          <a:xfrm>
            <a:off x="9675102" y="4255476"/>
            <a:ext cx="2297723" cy="260017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code-helpers</a:t>
            </a:r>
          </a:p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code+tools+as:code-helpers</a:t>
            </a:r>
            <a:endParaRPr lang="en-US" sz="11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8E8AAD-4851-45F9-8E2F-FF1CEB02F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28" b="22266"/>
          <a:stretch/>
        </p:blipFill>
        <p:spPr>
          <a:xfrm>
            <a:off x="7277217" y="4841449"/>
            <a:ext cx="1934303" cy="20142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A8EB9B-D362-4E65-8086-3FC016402F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333" b="5820"/>
          <a:stretch/>
        </p:blipFill>
        <p:spPr>
          <a:xfrm>
            <a:off x="9682230" y="4812423"/>
            <a:ext cx="1934303" cy="20455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17C5C3-690A-4570-B096-63894FF36D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644"/>
          <a:stretch/>
        </p:blipFill>
        <p:spPr>
          <a:xfrm>
            <a:off x="4889516" y="4841449"/>
            <a:ext cx="1952898" cy="201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74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8F398B4-B4E3-42B2-B5E2-98A58C332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88"/>
          <a:stretch/>
        </p:blipFill>
        <p:spPr>
          <a:xfrm>
            <a:off x="4457245" y="-2346"/>
            <a:ext cx="7734754" cy="8581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37FFD4-CF37-41B9-A2B6-665992B5B3E6}"/>
              </a:ext>
            </a:extLst>
          </p:cNvPr>
          <p:cNvSpPr/>
          <p:nvPr/>
        </p:nvSpPr>
        <p:spPr>
          <a:xfrm>
            <a:off x="0" y="369277"/>
            <a:ext cx="4461841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Eventually the tiles disappear and all that is left is the search bar and the dashboard pages below.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1F1D6D5-B7D5-459C-BAEC-D05416BAEAB8}"/>
              </a:ext>
            </a:extLst>
          </p:cNvPr>
          <p:cNvSpPr/>
          <p:nvPr/>
        </p:nvSpPr>
        <p:spPr>
          <a:xfrm>
            <a:off x="0" y="240324"/>
            <a:ext cx="6400800" cy="257907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5DFA16-F794-44D2-B39A-242DD5A65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096310"/>
              </p:ext>
            </p:extLst>
          </p:nvPr>
        </p:nvGraphicFramePr>
        <p:xfrm>
          <a:off x="4461840" y="855785"/>
          <a:ext cx="773016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175">
                  <a:extLst>
                    <a:ext uri="{9D8B030D-6E8A-4147-A177-3AD203B41FA5}">
                      <a16:colId xmlns:a16="http://schemas.microsoft.com/office/drawing/2014/main" val="732956626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3444044381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2805955577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2167500593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151774833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646923674"/>
                    </a:ext>
                  </a:extLst>
                </a:gridCol>
              </a:tblGrid>
              <a:tr h="257907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>
                          <a:solidFill>
                            <a:schemeClr val="tx1"/>
                          </a:solidFill>
                        </a:rPr>
                        <a:t>Home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D&amp;D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Tags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i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sz="1400" b="1" i="0" dirty="0" err="1">
                          <a:solidFill>
                            <a:schemeClr val="tx1"/>
                          </a:solidFill>
                        </a:rPr>
                        <a:t>Bookmartian</a:t>
                      </a:r>
                      <a:r>
                        <a:rPr lang="en-US" sz="1400" b="1" i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25570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7FF706B0-6A77-44CC-BF4F-BB681E2FED3B}"/>
              </a:ext>
            </a:extLst>
          </p:cNvPr>
          <p:cNvSpPr/>
          <p:nvPr/>
        </p:nvSpPr>
        <p:spPr>
          <a:xfrm>
            <a:off x="4461839" y="1160584"/>
            <a:ext cx="7725566" cy="569741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06B23A-3946-4503-AE26-CCE7EFCB2884}"/>
              </a:ext>
            </a:extLst>
          </p:cNvPr>
          <p:cNvSpPr/>
          <p:nvPr/>
        </p:nvSpPr>
        <p:spPr>
          <a:xfrm>
            <a:off x="4865077" y="1339362"/>
            <a:ext cx="2297723" cy="551863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to-read</a:t>
            </a: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to-read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sdf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9E904E-04D8-42EB-9527-C89DD463E01F}"/>
              </a:ext>
            </a:extLst>
          </p:cNvPr>
          <p:cNvSpPr/>
          <p:nvPr/>
        </p:nvSpPr>
        <p:spPr>
          <a:xfrm>
            <a:off x="7270089" y="1339361"/>
            <a:ext cx="2297723" cy="318614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recently-visited</a:t>
            </a: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visited-since:1w+as:recently-visited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sdf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5A5904-653C-4F33-BABD-A08AA54FC44A}"/>
              </a:ext>
            </a:extLst>
          </p:cNvPr>
          <p:cNvSpPr/>
          <p:nvPr/>
        </p:nvSpPr>
        <p:spPr>
          <a:xfrm>
            <a:off x="9675102" y="1339361"/>
            <a:ext cx="2297723" cy="277895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code-helpers</a:t>
            </a:r>
          </a:p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code+tools+as:code-helpers</a:t>
            </a:r>
            <a:endParaRPr lang="en-US" sz="11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8E8AAD-4851-45F9-8E2F-FF1CEB02F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28" b="-349"/>
          <a:stretch/>
        </p:blipFill>
        <p:spPr>
          <a:xfrm>
            <a:off x="7277217" y="1925334"/>
            <a:ext cx="1934303" cy="26001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A8EB9B-D362-4E65-8086-3FC016402F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333" b="-2302"/>
          <a:stretch/>
        </p:blipFill>
        <p:spPr>
          <a:xfrm>
            <a:off x="9682230" y="1896308"/>
            <a:ext cx="1934303" cy="22220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86EBE8-1193-4C9B-917A-2BA7758D21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239"/>
          <a:stretch/>
        </p:blipFill>
        <p:spPr>
          <a:xfrm>
            <a:off x="4891338" y="1925334"/>
            <a:ext cx="1962424" cy="49326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22FB51-137B-44A2-B9D6-E8EAC92BCE46}"/>
              </a:ext>
            </a:extLst>
          </p:cNvPr>
          <p:cNvSpPr/>
          <p:nvPr/>
        </p:nvSpPr>
        <p:spPr>
          <a:xfrm>
            <a:off x="7270089" y="4665019"/>
            <a:ext cx="2297723" cy="219298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other-stuff</a:t>
            </a:r>
          </a:p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code+tools+as:code-helpers</a:t>
            </a:r>
            <a:endParaRPr lang="en-US" sz="11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8F2E70-4E55-4397-9FB4-811A12F203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333" b="24676"/>
          <a:stretch/>
        </p:blipFill>
        <p:spPr>
          <a:xfrm>
            <a:off x="7277217" y="5221966"/>
            <a:ext cx="1934303" cy="1636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2DD304-BDA8-4E3A-9F6D-EC4508953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229" y="4243023"/>
            <a:ext cx="2290595" cy="168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59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8F398B4-B4E3-42B2-B5E2-98A58C332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88"/>
          <a:stretch/>
        </p:blipFill>
        <p:spPr>
          <a:xfrm>
            <a:off x="4457245" y="-2346"/>
            <a:ext cx="7734754" cy="8581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37FFD4-CF37-41B9-A2B6-665992B5B3E6}"/>
              </a:ext>
            </a:extLst>
          </p:cNvPr>
          <p:cNvSpPr/>
          <p:nvPr/>
        </p:nvSpPr>
        <p:spPr>
          <a:xfrm>
            <a:off x="0" y="369276"/>
            <a:ext cx="4461841" cy="2754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I’m not entirely sure how this “Tags” dashboard lays out… but the idea is to replace the long list on the left of the current </a:t>
            </a:r>
            <a:r>
              <a:rPr lang="en-US" dirty="0" err="1"/>
              <a:t>ui</a:t>
            </a:r>
            <a:r>
              <a:rPr lang="en-US" dirty="0"/>
              <a:t>. As you click on tags, I’m thinking that it just builds a progressive search query for you… needs more thought. One idea though is that as you click a tag, the tag cloud itself downsizes to only those tags that co-exist on a bookmark. Make sense?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1F1D6D5-B7D5-459C-BAEC-D05416BAEAB8}"/>
              </a:ext>
            </a:extLst>
          </p:cNvPr>
          <p:cNvSpPr/>
          <p:nvPr/>
        </p:nvSpPr>
        <p:spPr>
          <a:xfrm>
            <a:off x="0" y="240324"/>
            <a:ext cx="6400800" cy="257907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5DFA16-F794-44D2-B39A-242DD5A65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317725"/>
              </p:ext>
            </p:extLst>
          </p:nvPr>
        </p:nvGraphicFramePr>
        <p:xfrm>
          <a:off x="4461840" y="855785"/>
          <a:ext cx="773016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175">
                  <a:extLst>
                    <a:ext uri="{9D8B030D-6E8A-4147-A177-3AD203B41FA5}">
                      <a16:colId xmlns:a16="http://schemas.microsoft.com/office/drawing/2014/main" val="732956626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3444044381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2805955577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2167500593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151774833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646923674"/>
                    </a:ext>
                  </a:extLst>
                </a:gridCol>
              </a:tblGrid>
              <a:tr h="257907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chemeClr val="tx1"/>
                          </a:solidFill>
                        </a:rPr>
                        <a:t>Home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D&amp;D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>
                          <a:solidFill>
                            <a:schemeClr val="tx1"/>
                          </a:solidFill>
                        </a:rPr>
                        <a:t>Tags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i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sz="1400" b="1" i="0" dirty="0" err="1">
                          <a:solidFill>
                            <a:schemeClr val="tx1"/>
                          </a:solidFill>
                        </a:rPr>
                        <a:t>Bookmartian</a:t>
                      </a:r>
                      <a:r>
                        <a:rPr lang="en-US" sz="1400" b="1" i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25570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7FF706B0-6A77-44CC-BF4F-BB681E2FED3B}"/>
              </a:ext>
            </a:extLst>
          </p:cNvPr>
          <p:cNvSpPr/>
          <p:nvPr/>
        </p:nvSpPr>
        <p:spPr>
          <a:xfrm>
            <a:off x="4461839" y="1160584"/>
            <a:ext cx="7725566" cy="569741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06B23A-3946-4503-AE26-CCE7EFCB2884}"/>
              </a:ext>
            </a:extLst>
          </p:cNvPr>
          <p:cNvSpPr/>
          <p:nvPr/>
        </p:nvSpPr>
        <p:spPr>
          <a:xfrm>
            <a:off x="4865077" y="1339362"/>
            <a:ext cx="6869723" cy="551863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to-read 3d-models 3d-printing </a:t>
            </a:r>
            <a:r>
              <a:rPr lang="en-US" sz="1400" dirty="0" err="1">
                <a:solidFill>
                  <a:schemeClr val="tx1"/>
                </a:solidFill>
              </a:rPr>
              <a:t>aad</a:t>
            </a:r>
            <a:r>
              <a:rPr lang="en-US" sz="1400" dirty="0">
                <a:solidFill>
                  <a:schemeClr val="tx1"/>
                </a:solidFill>
              </a:rPr>
              <a:t> active-</a:t>
            </a:r>
            <a:r>
              <a:rPr lang="en-US" sz="1400" dirty="0" err="1">
                <a:solidFill>
                  <a:schemeClr val="tx1"/>
                </a:solidFill>
              </a:rPr>
              <a:t>msft</a:t>
            </a:r>
            <a:r>
              <a:rPr lang="en-US" sz="1400" dirty="0">
                <a:solidFill>
                  <a:schemeClr val="tx1"/>
                </a:solidFill>
              </a:rPr>
              <a:t> advice and </a:t>
            </a:r>
            <a:r>
              <a:rPr lang="en-US" sz="1400" dirty="0" err="1">
                <a:solidFill>
                  <a:schemeClr val="tx1"/>
                </a:solidFill>
              </a:rPr>
              <a:t>api</a:t>
            </a:r>
            <a:r>
              <a:rPr lang="en-US" sz="1400" dirty="0">
                <a:solidFill>
                  <a:schemeClr val="tx1"/>
                </a:solidFill>
              </a:rPr>
              <a:t> apps architecture arm art article artists at-the-table audio </a:t>
            </a:r>
            <a:r>
              <a:rPr lang="en-US" sz="1400" dirty="0" err="1">
                <a:solidFill>
                  <a:schemeClr val="tx1"/>
                </a:solidFill>
              </a:rPr>
              <a:t>aws</a:t>
            </a:r>
            <a:r>
              <a:rPr lang="en-US" sz="1400" dirty="0">
                <a:solidFill>
                  <a:schemeClr val="tx1"/>
                </a:solidFill>
              </a:rPr>
              <a:t> azure billing bits blog bookmarklet bookmarks </a:t>
            </a:r>
            <a:r>
              <a:rPr lang="en-US" sz="1400" dirty="0" err="1">
                <a:solidFill>
                  <a:schemeClr val="tx1"/>
                </a:solidFill>
              </a:rPr>
              <a:t>bookmartian</a:t>
            </a:r>
            <a:r>
              <a:rPr lang="en-US" sz="1400" dirty="0">
                <a:solidFill>
                  <a:schemeClr val="tx1"/>
                </a:solidFill>
              </a:rPr>
              <a:t> books borderlands </a:t>
            </a:r>
            <a:r>
              <a:rPr lang="en-US" sz="1400" dirty="0" err="1">
                <a:solidFill>
                  <a:schemeClr val="tx1"/>
                </a:solidFill>
              </a:rPr>
              <a:t>boston</a:t>
            </a:r>
            <a:r>
              <a:rPr lang="en-US" sz="1400" dirty="0">
                <a:solidFill>
                  <a:schemeClr val="tx1"/>
                </a:solidFill>
              </a:rPr>
              <a:t> brewery build calculator cards certification characters circuits cli clothes cloud </a:t>
            </a:r>
            <a:r>
              <a:rPr lang="en-US" sz="1400" dirty="0" err="1">
                <a:solidFill>
                  <a:schemeClr val="tx1"/>
                </a:solidFill>
              </a:rPr>
              <a:t>cnc</a:t>
            </a:r>
            <a:r>
              <a:rPr lang="en-US" sz="1400" dirty="0">
                <a:solidFill>
                  <a:schemeClr val="tx1"/>
                </a:solidFill>
              </a:rPr>
              <a:t> code college color comics community compete component conference config console convert costumes </a:t>
            </a:r>
            <a:r>
              <a:rPr lang="en-US" sz="1400" dirty="0" err="1">
                <a:solidFill>
                  <a:schemeClr val="tx1"/>
                </a:solidFill>
              </a:rPr>
              <a:t>csharp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css</a:t>
            </a:r>
            <a:r>
              <a:rPr lang="en-US" sz="1400" dirty="0">
                <a:solidFill>
                  <a:schemeClr val="tx1"/>
                </a:solidFill>
              </a:rPr>
              <a:t> customization demo design destiny dev </a:t>
            </a:r>
            <a:r>
              <a:rPr lang="en-US" sz="1400" dirty="0" err="1">
                <a:solidFill>
                  <a:schemeClr val="tx1"/>
                </a:solidFill>
              </a:rPr>
              <a:t>devops</a:t>
            </a:r>
            <a:r>
              <a:rPr lang="en-US" sz="1400" dirty="0">
                <a:solidFill>
                  <a:schemeClr val="tx1"/>
                </a:solidFill>
              </a:rPr>
              <a:t> dice </a:t>
            </a:r>
            <a:r>
              <a:rPr lang="en-US" sz="1400" dirty="0" err="1">
                <a:solidFill>
                  <a:schemeClr val="tx1"/>
                </a:solidFill>
              </a:rPr>
              <a:t>dmscreen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dnd</a:t>
            </a:r>
            <a:r>
              <a:rPr lang="en-US" sz="1400" dirty="0">
                <a:solidFill>
                  <a:schemeClr val="tx1"/>
                </a:solidFill>
              </a:rPr>
              <a:t> docker docs </a:t>
            </a:r>
            <a:r>
              <a:rPr lang="en-US" sz="1400" dirty="0" err="1">
                <a:solidFill>
                  <a:schemeClr val="tx1"/>
                </a:solidFill>
              </a:rPr>
              <a:t>ea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ebooks</a:t>
            </a:r>
            <a:r>
              <a:rPr lang="en-US" sz="1400" dirty="0">
                <a:solidFill>
                  <a:schemeClr val="tx1"/>
                </a:solidFill>
              </a:rPr>
              <a:t> education emoji encounters energy events </a:t>
            </a:r>
            <a:r>
              <a:rPr lang="en-US" sz="1400" dirty="0" err="1">
                <a:solidFill>
                  <a:schemeClr val="tx1"/>
                </a:solidFill>
              </a:rPr>
              <a:t>faq</a:t>
            </a:r>
            <a:r>
              <a:rPr lang="en-US" sz="1400" dirty="0">
                <a:solidFill>
                  <a:schemeClr val="tx1"/>
                </a:solidFill>
              </a:rPr>
              <a:t> feed filament finance flow fonts food framework frequent fun fy18 fy19 fy20 fy20-airlift gadgets games geek generator gifts git </a:t>
            </a:r>
            <a:r>
              <a:rPr lang="en-US" sz="1400" dirty="0" err="1">
                <a:solidFill>
                  <a:schemeClr val="tx1"/>
                </a:solidFill>
              </a:rPr>
              <a:t>github</a:t>
            </a:r>
            <a:r>
              <a:rPr lang="en-US" sz="1400" dirty="0">
                <a:solidFill>
                  <a:schemeClr val="tx1"/>
                </a:solidFill>
              </a:rPr>
              <a:t> gov governance hacks </a:t>
            </a:r>
            <a:r>
              <a:rPr lang="en-US" sz="1400" dirty="0" err="1">
                <a:solidFill>
                  <a:schemeClr val="tx1"/>
                </a:solidFill>
              </a:rPr>
              <a:t>halloween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hdd</a:t>
            </a:r>
            <a:r>
              <a:rPr lang="en-US" sz="1400" dirty="0">
                <a:solidFill>
                  <a:schemeClr val="tx1"/>
                </a:solidFill>
              </a:rPr>
              <a:t> home homebrew how-to hue </a:t>
            </a:r>
            <a:r>
              <a:rPr lang="en-US" sz="1400" dirty="0" err="1">
                <a:solidFill>
                  <a:schemeClr val="tx1"/>
                </a:solidFill>
              </a:rPr>
              <a:t>hyper-v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iaas</a:t>
            </a:r>
            <a:r>
              <a:rPr lang="en-US" sz="1400" dirty="0">
                <a:solidFill>
                  <a:schemeClr val="tx1"/>
                </a:solidFill>
              </a:rPr>
              <a:t> icons identity image </a:t>
            </a:r>
            <a:r>
              <a:rPr lang="en-US" sz="1400" dirty="0" err="1">
                <a:solidFill>
                  <a:schemeClr val="tx1"/>
                </a:solidFill>
              </a:rPr>
              <a:t>imageprocessing</a:t>
            </a:r>
            <a:r>
              <a:rPr lang="en-US" sz="1400" dirty="0">
                <a:solidFill>
                  <a:schemeClr val="tx1"/>
                </a:solidFill>
              </a:rPr>
              <a:t> images incentive inspiration internal </a:t>
            </a:r>
            <a:r>
              <a:rPr lang="en-US" sz="1400" dirty="0" err="1">
                <a:solidFill>
                  <a:schemeClr val="tx1"/>
                </a:solidFill>
              </a:rPr>
              <a:t>iot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javascript</a:t>
            </a:r>
            <a:r>
              <a:rPr lang="en-US" sz="1400" dirty="0">
                <a:solidFill>
                  <a:schemeClr val="tx1"/>
                </a:solidFill>
              </a:rPr>
              <a:t> journal kitchen lab labs </a:t>
            </a:r>
            <a:r>
              <a:rPr lang="en-US" sz="1400" dirty="0" err="1">
                <a:solidFill>
                  <a:schemeClr val="tx1"/>
                </a:solidFill>
              </a:rPr>
              <a:t>lehigh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linkedin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linux</a:t>
            </a:r>
            <a:r>
              <a:rPr lang="en-US" sz="1400" dirty="0">
                <a:solidFill>
                  <a:schemeClr val="tx1"/>
                </a:solidFill>
              </a:rPr>
              <a:t> lists </a:t>
            </a:r>
            <a:r>
              <a:rPr lang="en-US" sz="1400" dirty="0" err="1">
                <a:solidFill>
                  <a:schemeClr val="tx1"/>
                </a:solidFill>
              </a:rPr>
              <a:t>logicapps</a:t>
            </a:r>
            <a:r>
              <a:rPr lang="en-US" sz="1400" dirty="0">
                <a:solidFill>
                  <a:schemeClr val="tx1"/>
                </a:solidFill>
              </a:rPr>
              <a:t> magic-items </a:t>
            </a:r>
            <a:r>
              <a:rPr lang="en-US" sz="1400" dirty="0" err="1">
                <a:solidFill>
                  <a:schemeClr val="tx1"/>
                </a:solidFill>
              </a:rPr>
              <a:t>magicitems</a:t>
            </a:r>
            <a:r>
              <a:rPr lang="en-US" sz="1400" dirty="0">
                <a:solidFill>
                  <a:schemeClr val="tx1"/>
                </a:solidFill>
              </a:rPr>
              <a:t> manual map maps materials medical </a:t>
            </a:r>
            <a:r>
              <a:rPr lang="en-US" sz="1400" dirty="0" err="1">
                <a:solidFill>
                  <a:schemeClr val="tx1"/>
                </a:solidFill>
              </a:rPr>
              <a:t>microsoft</a:t>
            </a:r>
            <a:r>
              <a:rPr lang="en-US" sz="1400" dirty="0">
                <a:solidFill>
                  <a:schemeClr val="tx1"/>
                </a:solidFill>
              </a:rPr>
              <a:t> money monitoring monsters mooncake mp3 </a:t>
            </a:r>
            <a:r>
              <a:rPr lang="en-US" sz="1400" dirty="0" err="1">
                <a:solidFill>
                  <a:schemeClr val="tx1"/>
                </a:solidFill>
              </a:rPr>
              <a:t>msa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msft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msit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msx</a:t>
            </a:r>
            <a:r>
              <a:rPr lang="en-US" sz="1400" dirty="0">
                <a:solidFill>
                  <a:schemeClr val="tx1"/>
                </a:solidFill>
              </a:rPr>
              <a:t> mtg music network networking news </a:t>
            </a:r>
            <a:r>
              <a:rPr lang="en-US" sz="1400" dirty="0" err="1">
                <a:solidFill>
                  <a:schemeClr val="tx1"/>
                </a:solidFill>
              </a:rPr>
              <a:t>nodejs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npc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octoprint</a:t>
            </a:r>
            <a:r>
              <a:rPr lang="en-US" sz="1400" dirty="0">
                <a:solidFill>
                  <a:schemeClr val="tx1"/>
                </a:solidFill>
              </a:rPr>
              <a:t> office office365 </a:t>
            </a:r>
            <a:r>
              <a:rPr lang="en-US" sz="1400" dirty="0" err="1">
                <a:solidFill>
                  <a:schemeClr val="tx1"/>
                </a:solidFill>
              </a:rPr>
              <a:t>onedrive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onenote</a:t>
            </a:r>
            <a:r>
              <a:rPr lang="en-US" sz="1400" dirty="0">
                <a:solidFill>
                  <a:schemeClr val="tx1"/>
                </a:solidFill>
              </a:rPr>
              <a:t> online opensource organization </a:t>
            </a:r>
            <a:r>
              <a:rPr lang="en-US" sz="1400" dirty="0" err="1">
                <a:solidFill>
                  <a:schemeClr val="tx1"/>
                </a:solidFill>
              </a:rPr>
              <a:t>oss</a:t>
            </a:r>
            <a:r>
              <a:rPr lang="en-US" sz="1400" dirty="0">
                <a:solidFill>
                  <a:schemeClr val="tx1"/>
                </a:solidFill>
              </a:rPr>
              <a:t> paper papercraft partners </a:t>
            </a:r>
            <a:r>
              <a:rPr lang="en-US" sz="1400" dirty="0" err="1">
                <a:solidFill>
                  <a:schemeClr val="tx1"/>
                </a:solidFill>
              </a:rPr>
              <a:t>patreon</a:t>
            </a:r>
            <a:r>
              <a:rPr lang="en-US" sz="1400" dirty="0">
                <a:solidFill>
                  <a:schemeClr val="tx1"/>
                </a:solidFill>
              </a:rPr>
              <a:t> patterns pc pdf </a:t>
            </a:r>
            <a:r>
              <a:rPr lang="en-US" sz="1400" dirty="0" err="1">
                <a:solidFill>
                  <a:schemeClr val="tx1"/>
                </a:solidFill>
              </a:rPr>
              <a:t>photogramy</a:t>
            </a:r>
            <a:r>
              <a:rPr lang="en-US" sz="1400" dirty="0">
                <a:solidFill>
                  <a:schemeClr val="tx1"/>
                </a:solidFill>
              </a:rPr>
              <a:t> photoshop physics plans playbook playlists podcast policy portable portal portraits posters </a:t>
            </a:r>
            <a:r>
              <a:rPr lang="en-US" sz="1400" dirty="0" err="1">
                <a:solidFill>
                  <a:schemeClr val="tx1"/>
                </a:solidFill>
              </a:rPr>
              <a:t>powerbi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powerpoint</a:t>
            </a:r>
            <a:r>
              <a:rPr lang="en-US" sz="1400" dirty="0">
                <a:solidFill>
                  <a:schemeClr val="tx1"/>
                </a:solidFill>
              </a:rPr>
              <a:t> pptx premier presentations pricing programs promote promote-</a:t>
            </a:r>
            <a:r>
              <a:rPr lang="en-US" sz="1400" dirty="0" err="1">
                <a:solidFill>
                  <a:schemeClr val="tx1"/>
                </a:solidFill>
              </a:rPr>
              <a:t>dnd</a:t>
            </a:r>
            <a:r>
              <a:rPr lang="en-US" sz="1400" dirty="0">
                <a:solidFill>
                  <a:schemeClr val="tx1"/>
                </a:solidFill>
              </a:rPr>
              <a:t> promote-</a:t>
            </a:r>
            <a:r>
              <a:rPr lang="en-US" sz="1400" dirty="0" err="1">
                <a:solidFill>
                  <a:schemeClr val="tx1"/>
                </a:solidFill>
              </a:rPr>
              <a:t>msft</a:t>
            </a:r>
            <a:r>
              <a:rPr lang="en-US" sz="1400" dirty="0">
                <a:solidFill>
                  <a:schemeClr val="tx1"/>
                </a:solidFill>
              </a:rPr>
              <a:t> proposal puzzles python </a:t>
            </a:r>
            <a:r>
              <a:rPr lang="en-US" sz="1400" dirty="0" err="1">
                <a:solidFill>
                  <a:schemeClr val="tx1"/>
                </a:solidFill>
              </a:rPr>
              <a:t>qrcode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randomtables</a:t>
            </a:r>
            <a:r>
              <a:rPr lang="en-US" sz="1400" dirty="0">
                <a:solidFill>
                  <a:schemeClr val="tx1"/>
                </a:solidFill>
              </a:rPr>
              <a:t> readiness reading reference regex reliability repo reports research rest </a:t>
            </a:r>
            <a:r>
              <a:rPr lang="en-US" sz="1400" dirty="0" err="1">
                <a:solidFill>
                  <a:schemeClr val="tx1"/>
                </a:solidFill>
              </a:rPr>
              <a:t>rfp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rpg</a:t>
            </a:r>
            <a:r>
              <a:rPr lang="en-US" sz="1400" dirty="0">
                <a:solidFill>
                  <a:schemeClr val="tx1"/>
                </a:solidFill>
              </a:rPr>
              <a:t> sales </a:t>
            </a:r>
            <a:r>
              <a:rPr lang="en-US" sz="1400" dirty="0" err="1">
                <a:solidFill>
                  <a:schemeClr val="tx1"/>
                </a:solidFill>
              </a:rPr>
              <a:t>sas</a:t>
            </a:r>
            <a:r>
              <a:rPr lang="en-US" sz="1400" dirty="0">
                <a:solidFill>
                  <a:schemeClr val="tx1"/>
                </a:solidFill>
              </a:rPr>
              <a:t> school script search security serverless </a:t>
            </a:r>
            <a:r>
              <a:rPr lang="en-US" sz="1400" dirty="0" err="1">
                <a:solidFill>
                  <a:schemeClr val="tx1"/>
                </a:solidFill>
              </a:rPr>
              <a:t>servicebus</a:t>
            </a:r>
            <a:r>
              <a:rPr lang="en-US" sz="1400" dirty="0">
                <a:solidFill>
                  <a:schemeClr val="tx1"/>
                </a:solidFill>
              </a:rPr>
              <a:t> services </a:t>
            </a:r>
            <a:r>
              <a:rPr lang="en-US" sz="1400" dirty="0" err="1">
                <a:solidFill>
                  <a:schemeClr val="tx1"/>
                </a:solidFill>
              </a:rPr>
              <a:t>sharepoint</a:t>
            </a:r>
            <a:r>
              <a:rPr lang="en-US" sz="1400" dirty="0">
                <a:solidFill>
                  <a:schemeClr val="tx1"/>
                </a:solidFill>
              </a:rPr>
              <a:t> sharing </a:t>
            </a:r>
            <a:r>
              <a:rPr lang="en-US" sz="1400" dirty="0" err="1">
                <a:solidFill>
                  <a:schemeClr val="tx1"/>
                </a:solidFill>
              </a:rPr>
              <a:t>sho</a:t>
            </a:r>
            <a:r>
              <a:rPr lang="en-US" sz="1400" dirty="0">
                <a:solidFill>
                  <a:schemeClr val="tx1"/>
                </a:solidFill>
              </a:rPr>
              <a:t> shop shopping shortcuts slack social software </a:t>
            </a:r>
            <a:r>
              <a:rPr lang="en-US" sz="1400" dirty="0" err="1">
                <a:solidFill>
                  <a:schemeClr val="tx1"/>
                </a:solidFill>
              </a:rPr>
              <a:t>southwindsor</a:t>
            </a:r>
            <a:r>
              <a:rPr lang="en-US" sz="1400" dirty="0">
                <a:solidFill>
                  <a:schemeClr val="tx1"/>
                </a:solidFill>
              </a:rPr>
              <a:t> speakers spells </a:t>
            </a:r>
            <a:r>
              <a:rPr lang="en-US" sz="1400" dirty="0" err="1">
                <a:solidFill>
                  <a:schemeClr val="tx1"/>
                </a:solidFill>
              </a:rPr>
              <a:t>spotify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sql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srd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starwars</a:t>
            </a:r>
            <a:r>
              <a:rPr lang="en-US" sz="1400" dirty="0">
                <a:solidFill>
                  <a:schemeClr val="tx1"/>
                </a:solidFill>
              </a:rPr>
              <a:t> stickers </a:t>
            </a:r>
            <a:r>
              <a:rPr lang="en-US" sz="1400" dirty="0" err="1">
                <a:solidFill>
                  <a:schemeClr val="tx1"/>
                </a:solidFill>
              </a:rPr>
              <a:t>stl</a:t>
            </a:r>
            <a:r>
              <a:rPr lang="en-US" sz="1400" dirty="0">
                <a:solidFill>
                  <a:schemeClr val="tx1"/>
                </a:solidFill>
              </a:rPr>
              <a:t> streaming support </a:t>
            </a:r>
            <a:r>
              <a:rPr lang="en-US" sz="1400" dirty="0" err="1">
                <a:solidFill>
                  <a:schemeClr val="tx1"/>
                </a:solidFill>
              </a:rPr>
              <a:t>svg</a:t>
            </a:r>
            <a:r>
              <a:rPr lang="en-US" sz="1400" dirty="0">
                <a:solidFill>
                  <a:schemeClr val="tx1"/>
                </a:solidFill>
              </a:rPr>
              <a:t> system t-shirts tabletop tailor tea teaching templates terminal test text textures to-read-</a:t>
            </a:r>
            <a:r>
              <a:rPr lang="en-US" sz="1400" dirty="0" err="1">
                <a:solidFill>
                  <a:schemeClr val="tx1"/>
                </a:solidFill>
              </a:rPr>
              <a:t>msft</a:t>
            </a:r>
            <a:r>
              <a:rPr lang="en-US" sz="1400" dirty="0">
                <a:solidFill>
                  <a:schemeClr val="tx1"/>
                </a:solidFill>
              </a:rPr>
              <a:t> tools training travel tsp </a:t>
            </a:r>
            <a:r>
              <a:rPr lang="en-US" sz="1400" dirty="0" err="1">
                <a:solidFill>
                  <a:schemeClr val="tx1"/>
                </a:solidFill>
              </a:rPr>
              <a:t>utc</a:t>
            </a:r>
            <a:r>
              <a:rPr lang="en-US" sz="1400" dirty="0">
                <a:solidFill>
                  <a:schemeClr val="tx1"/>
                </a:solidFill>
              </a:rPr>
              <a:t> utilities </a:t>
            </a:r>
            <a:r>
              <a:rPr lang="en-US" sz="1400" dirty="0" err="1">
                <a:solidFill>
                  <a:schemeClr val="tx1"/>
                </a:solidFill>
              </a:rPr>
              <a:t>ux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vba</a:t>
            </a:r>
            <a:r>
              <a:rPr lang="en-US" sz="1400" dirty="0">
                <a:solidFill>
                  <a:schemeClr val="tx1"/>
                </a:solidFill>
              </a:rPr>
              <a:t> vector video </a:t>
            </a:r>
            <a:r>
              <a:rPr lang="en-US" sz="1400" dirty="0" err="1">
                <a:solidFill>
                  <a:schemeClr val="tx1"/>
                </a:solidFill>
              </a:rPr>
              <a:t>visio</a:t>
            </a:r>
            <a:r>
              <a:rPr lang="en-US" sz="1400" dirty="0">
                <a:solidFill>
                  <a:schemeClr val="tx1"/>
                </a:solidFill>
              </a:rPr>
              <a:t> vs </a:t>
            </a:r>
            <a:r>
              <a:rPr lang="en-US" sz="1400" dirty="0" err="1">
                <a:solidFill>
                  <a:schemeClr val="tx1"/>
                </a:solidFill>
              </a:rPr>
              <a:t>vscode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vsts</a:t>
            </a:r>
            <a:r>
              <a:rPr lang="en-US" sz="1400" dirty="0">
                <a:solidFill>
                  <a:schemeClr val="tx1"/>
                </a:solidFill>
              </a:rPr>
              <a:t> vue wallpaper web webcam whitepaper whitepapers wiki windows </a:t>
            </a:r>
            <a:r>
              <a:rPr lang="en-US" sz="1400" dirty="0" err="1">
                <a:solidFill>
                  <a:schemeClr val="tx1"/>
                </a:solidFill>
              </a:rPr>
              <a:t>wordpress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wwic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xbox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youtube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598462-EEE5-400E-94F1-50FA06D2DB31}"/>
              </a:ext>
            </a:extLst>
          </p:cNvPr>
          <p:cNvSpPr/>
          <p:nvPr/>
        </p:nvSpPr>
        <p:spPr>
          <a:xfrm>
            <a:off x="0" y="3733796"/>
            <a:ext cx="4461841" cy="275492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Ambitious, you say?</a:t>
            </a:r>
          </a:p>
          <a:p>
            <a:endParaRPr lang="en-US" dirty="0"/>
          </a:p>
          <a:p>
            <a:r>
              <a:rPr lang="en-US" dirty="0"/>
              <a:t>Yes.</a:t>
            </a:r>
          </a:p>
          <a:p>
            <a:endParaRPr lang="en-US" dirty="0"/>
          </a:p>
          <a:p>
            <a:r>
              <a:rPr lang="en-US" dirty="0"/>
              <a:t>Yes, it is.</a:t>
            </a:r>
          </a:p>
        </p:txBody>
      </p:sp>
    </p:spTree>
    <p:extLst>
      <p:ext uri="{BB962C8B-B14F-4D97-AF65-F5344CB8AC3E}">
        <p14:creationId xmlns:p14="http://schemas.microsoft.com/office/powerpoint/2010/main" val="4026529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CF01B6-F6A4-4E39-AC50-8E2461F57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49" y="178018"/>
            <a:ext cx="7406569" cy="65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42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F686F5-6F69-4B1F-9072-4D9B10A9893D}"/>
              </a:ext>
            </a:extLst>
          </p:cNvPr>
          <p:cNvSpPr/>
          <p:nvPr/>
        </p:nvSpPr>
        <p:spPr>
          <a:xfrm>
            <a:off x="707471" y="1280067"/>
            <a:ext cx="1138107" cy="54059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3dmodels</a:t>
            </a:r>
          </a:p>
          <a:p>
            <a:r>
              <a:rPr lang="en-US" sz="1000" dirty="0">
                <a:solidFill>
                  <a:schemeClr val="bg1"/>
                </a:solidFill>
              </a:rPr>
              <a:t>active</a:t>
            </a:r>
          </a:p>
          <a:p>
            <a:r>
              <a:rPr lang="en-US" sz="1000" dirty="0">
                <a:solidFill>
                  <a:schemeClr val="bg1"/>
                </a:solidFill>
              </a:rPr>
              <a:t>activity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api</a:t>
            </a:r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architecture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art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artists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audio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aws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azure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battlecards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bits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blog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bookmarks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boston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calculator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cards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circuits  </a:t>
            </a:r>
          </a:p>
          <a:p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code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college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color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comics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compete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convert 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corpnet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css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demo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design  </a:t>
            </a:r>
          </a:p>
          <a:p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dmscreen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dnd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ebook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ebooks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elite </a:t>
            </a:r>
          </a:p>
          <a:p>
            <a:r>
              <a:rPr lang="en-US" sz="1000" dirty="0">
                <a:solidFill>
                  <a:schemeClr val="bg1"/>
                </a:solidFill>
              </a:rPr>
              <a:t>emoji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energy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faq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finance</a:t>
            </a:r>
          </a:p>
          <a:p>
            <a:r>
              <a:rPr lang="en-US" sz="1000" dirty="0">
                <a:solidFill>
                  <a:schemeClr val="bg1"/>
                </a:solidFill>
              </a:rPr>
              <a:t>fonts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9AF29DC9-CF24-4B74-93D7-FA98C4312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78" y="1292543"/>
            <a:ext cx="6182686" cy="801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EC38A-C739-4FF6-86B9-441AF66DCE11}"/>
              </a:ext>
            </a:extLst>
          </p:cNvPr>
          <p:cNvSpPr txBox="1"/>
          <p:nvPr/>
        </p:nvSpPr>
        <p:spPr>
          <a:xfrm>
            <a:off x="1845578" y="910735"/>
            <a:ext cx="6182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 dirty="0"/>
              <a:t>my links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D98C57-ADCA-44C9-AE34-431FEC147522}"/>
              </a:ext>
            </a:extLst>
          </p:cNvPr>
          <p:cNvSpPr/>
          <p:nvPr/>
        </p:nvSpPr>
        <p:spPr>
          <a:xfrm>
            <a:off x="707471" y="910735"/>
            <a:ext cx="1138107" cy="411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8" name="Graphic 7" descr="Magnifying glass">
            <a:extLst>
              <a:ext uri="{FF2B5EF4-FFF2-40B4-BE49-F238E27FC236}">
                <a16:creationId xmlns:a16="http://schemas.microsoft.com/office/drawing/2014/main" id="{09DAF7B4-1EDF-4780-B1FB-85109A686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9748" y="992155"/>
            <a:ext cx="228600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C5F0A4-8A50-4C4E-9ED5-03FB81F16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39" y="992155"/>
            <a:ext cx="228600" cy="228600"/>
          </a:xfrm>
          <a:prstGeom prst="rect">
            <a:avLst/>
          </a:prstGeom>
        </p:spPr>
      </p:pic>
      <p:pic>
        <p:nvPicPr>
          <p:cNvPr id="14" name="Picture 13" descr="Screen Clipping">
            <a:extLst>
              <a:ext uri="{FF2B5EF4-FFF2-40B4-BE49-F238E27FC236}">
                <a16:creationId xmlns:a16="http://schemas.microsoft.com/office/drawing/2014/main" id="{B809BE7E-7731-49FD-9380-BE663FFA9F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8"/>
          <a:stretch/>
        </p:blipFill>
        <p:spPr>
          <a:xfrm>
            <a:off x="2025797" y="2890607"/>
            <a:ext cx="1828800" cy="3795419"/>
          </a:xfrm>
          <a:prstGeom prst="rect">
            <a:avLst/>
          </a:prstGeom>
        </p:spPr>
      </p:pic>
      <p:pic>
        <p:nvPicPr>
          <p:cNvPr id="16" name="Picture 15" descr="Screen Clipping">
            <a:extLst>
              <a:ext uri="{FF2B5EF4-FFF2-40B4-BE49-F238E27FC236}">
                <a16:creationId xmlns:a16="http://schemas.microsoft.com/office/drawing/2014/main" id="{7B141C36-0BCC-4311-9BB5-D2F5203944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9"/>
          <a:stretch/>
        </p:blipFill>
        <p:spPr>
          <a:xfrm>
            <a:off x="4007146" y="2890607"/>
            <a:ext cx="1828800" cy="34424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20BD92-32A2-4F20-9D8A-14956D882287}"/>
              </a:ext>
            </a:extLst>
          </p:cNvPr>
          <p:cNvSpPr txBox="1"/>
          <p:nvPr/>
        </p:nvSpPr>
        <p:spPr>
          <a:xfrm>
            <a:off x="2025798" y="2332522"/>
            <a:ext cx="182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/>
              <a:t>dnd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D97B8E-B7A2-49F2-990B-DBF22FEA67C8}"/>
              </a:ext>
            </a:extLst>
          </p:cNvPr>
          <p:cNvSpPr txBox="1"/>
          <p:nvPr/>
        </p:nvSpPr>
        <p:spPr>
          <a:xfrm>
            <a:off x="3915497" y="2332522"/>
            <a:ext cx="19204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recent-visits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7C786E-6AA6-4835-9930-B3DB83FDFEA0}"/>
              </a:ext>
            </a:extLst>
          </p:cNvPr>
          <p:cNvSpPr/>
          <p:nvPr/>
        </p:nvSpPr>
        <p:spPr>
          <a:xfrm>
            <a:off x="8703578" y="1124654"/>
            <a:ext cx="2663505" cy="411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22" name="Graphic 21" descr="Magnifying glass">
            <a:extLst>
              <a:ext uri="{FF2B5EF4-FFF2-40B4-BE49-F238E27FC236}">
                <a16:creationId xmlns:a16="http://schemas.microsoft.com/office/drawing/2014/main" id="{503A6989-CF6B-475B-B4C2-991DB2E85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2652" y="1206074"/>
            <a:ext cx="228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1A6C70-27BC-402B-96F1-0E0B0811C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46" y="1206074"/>
            <a:ext cx="228600" cy="228600"/>
          </a:xfrm>
          <a:prstGeom prst="rect">
            <a:avLst/>
          </a:prstGeom>
        </p:spPr>
      </p:pic>
      <p:pic>
        <p:nvPicPr>
          <p:cNvPr id="24" name="Picture 23" descr="Screen Clipping">
            <a:extLst>
              <a:ext uri="{FF2B5EF4-FFF2-40B4-BE49-F238E27FC236}">
                <a16:creationId xmlns:a16="http://schemas.microsoft.com/office/drawing/2014/main" id="{4B28A496-93F4-4129-8B7C-CE227CC50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68"/>
          <a:stretch/>
        </p:blipFill>
        <p:spPr>
          <a:xfrm>
            <a:off x="8729216" y="1886567"/>
            <a:ext cx="2611053" cy="801939"/>
          </a:xfrm>
          <a:prstGeom prst="rect">
            <a:avLst/>
          </a:prstGeom>
        </p:spPr>
      </p:pic>
      <p:pic>
        <p:nvPicPr>
          <p:cNvPr id="25" name="Picture 24" descr="Screen Clipping">
            <a:extLst>
              <a:ext uri="{FF2B5EF4-FFF2-40B4-BE49-F238E27FC236}">
                <a16:creationId xmlns:a16="http://schemas.microsoft.com/office/drawing/2014/main" id="{3C8AE91D-2B35-4007-A957-804E88515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1" r="14441"/>
          <a:stretch/>
        </p:blipFill>
        <p:spPr>
          <a:xfrm>
            <a:off x="8703578" y="2732103"/>
            <a:ext cx="2628146" cy="801939"/>
          </a:xfrm>
          <a:prstGeom prst="rect">
            <a:avLst/>
          </a:prstGeom>
        </p:spPr>
      </p:pic>
      <p:pic>
        <p:nvPicPr>
          <p:cNvPr id="26" name="Picture 25" descr="Screen Clipping">
            <a:extLst>
              <a:ext uri="{FF2B5EF4-FFF2-40B4-BE49-F238E27FC236}">
                <a16:creationId xmlns:a16="http://schemas.microsoft.com/office/drawing/2014/main" id="{9D72E4B2-58AE-43AB-915B-BDF1EEEC5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02"/>
          <a:stretch/>
        </p:blipFill>
        <p:spPr>
          <a:xfrm>
            <a:off x="8729215" y="3575068"/>
            <a:ext cx="797411" cy="8019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09BF05-4CB7-4F5A-97EA-B88A8E1AD922}"/>
              </a:ext>
            </a:extLst>
          </p:cNvPr>
          <p:cNvSpPr txBox="1"/>
          <p:nvPr/>
        </p:nvSpPr>
        <p:spPr>
          <a:xfrm>
            <a:off x="8729214" y="1517235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 dirty="0"/>
              <a:t>my links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D355AC-0E70-49FD-9DB7-66D96B2928F0}"/>
              </a:ext>
            </a:extLst>
          </p:cNvPr>
          <p:cNvSpPr txBox="1"/>
          <p:nvPr/>
        </p:nvSpPr>
        <p:spPr>
          <a:xfrm>
            <a:off x="8729212" y="4418033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/>
              <a:t>dnd</a:t>
            </a:r>
            <a:r>
              <a:rPr lang="en-US" b="1" dirty="0"/>
              <a:t> 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BBDF26-D750-4BC7-B6EF-899B7C8DDBF3}"/>
              </a:ext>
            </a:extLst>
          </p:cNvPr>
          <p:cNvSpPr txBox="1"/>
          <p:nvPr/>
        </p:nvSpPr>
        <p:spPr>
          <a:xfrm>
            <a:off x="8729212" y="4767660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recent-visits 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1F03F8-B5BA-4C54-A753-8B5CF3B95F66}"/>
              </a:ext>
            </a:extLst>
          </p:cNvPr>
          <p:cNvSpPr txBox="1"/>
          <p:nvPr/>
        </p:nvSpPr>
        <p:spPr>
          <a:xfrm>
            <a:off x="8729212" y="5117288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another-pin …</a:t>
            </a:r>
          </a:p>
        </p:txBody>
      </p:sp>
      <p:pic>
        <p:nvPicPr>
          <p:cNvPr id="32" name="Picture 31" descr="Screen Clipping">
            <a:extLst>
              <a:ext uri="{FF2B5EF4-FFF2-40B4-BE49-F238E27FC236}">
                <a16:creationId xmlns:a16="http://schemas.microsoft.com/office/drawing/2014/main" id="{30D28E44-C964-4CEE-8171-21288A13A4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3"/>
          <a:stretch/>
        </p:blipFill>
        <p:spPr>
          <a:xfrm>
            <a:off x="3997680" y="2685076"/>
            <a:ext cx="1828800" cy="203675"/>
          </a:xfrm>
          <a:prstGeom prst="rect">
            <a:avLst/>
          </a:prstGeom>
        </p:spPr>
      </p:pic>
      <p:pic>
        <p:nvPicPr>
          <p:cNvPr id="34" name="Picture 33" descr="Screen Clipping">
            <a:extLst>
              <a:ext uri="{FF2B5EF4-FFF2-40B4-BE49-F238E27FC236}">
                <a16:creationId xmlns:a16="http://schemas.microsoft.com/office/drawing/2014/main" id="{7DBB007E-0972-4465-BDA9-5351A9DF50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3"/>
          <a:stretch/>
        </p:blipFill>
        <p:spPr>
          <a:xfrm>
            <a:off x="2009345" y="2685076"/>
            <a:ext cx="1828800" cy="20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09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F686F5-6F69-4B1F-9072-4D9B10A9893D}"/>
              </a:ext>
            </a:extLst>
          </p:cNvPr>
          <p:cNvSpPr/>
          <p:nvPr/>
        </p:nvSpPr>
        <p:spPr>
          <a:xfrm>
            <a:off x="707471" y="1280067"/>
            <a:ext cx="1138107" cy="54059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3dmodels</a:t>
            </a:r>
          </a:p>
          <a:p>
            <a:r>
              <a:rPr lang="en-US" sz="1000" dirty="0">
                <a:solidFill>
                  <a:schemeClr val="bg1"/>
                </a:solidFill>
              </a:rPr>
              <a:t>active</a:t>
            </a:r>
          </a:p>
          <a:p>
            <a:r>
              <a:rPr lang="en-US" sz="1000" dirty="0">
                <a:solidFill>
                  <a:schemeClr val="bg1"/>
                </a:solidFill>
              </a:rPr>
              <a:t>activity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api</a:t>
            </a:r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architecture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art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artists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audio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aws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azure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battlecards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bits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blog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bookmarks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boston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calculator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cards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circuits  </a:t>
            </a:r>
          </a:p>
          <a:p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code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college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color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comics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compete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convert 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corpnet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css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demo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design  </a:t>
            </a:r>
          </a:p>
          <a:p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dmscreen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dnd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ebook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ebooks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elite </a:t>
            </a:r>
          </a:p>
          <a:p>
            <a:r>
              <a:rPr lang="en-US" sz="1000" dirty="0">
                <a:solidFill>
                  <a:schemeClr val="bg1"/>
                </a:solidFill>
              </a:rPr>
              <a:t>emoji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energy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faq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finance</a:t>
            </a:r>
          </a:p>
          <a:p>
            <a:r>
              <a:rPr lang="en-US" sz="1000" dirty="0">
                <a:solidFill>
                  <a:schemeClr val="bg1"/>
                </a:solidFill>
              </a:rPr>
              <a:t>fonts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9AF29DC9-CF24-4B74-93D7-FA98C4312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78" y="1292543"/>
            <a:ext cx="6182686" cy="801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EC38A-C739-4FF6-86B9-441AF66DCE11}"/>
              </a:ext>
            </a:extLst>
          </p:cNvPr>
          <p:cNvSpPr txBox="1"/>
          <p:nvPr/>
        </p:nvSpPr>
        <p:spPr>
          <a:xfrm>
            <a:off x="1845578" y="910735"/>
            <a:ext cx="6182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 dirty="0"/>
              <a:t>my links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D98C57-ADCA-44C9-AE34-431FEC147522}"/>
              </a:ext>
            </a:extLst>
          </p:cNvPr>
          <p:cNvSpPr/>
          <p:nvPr/>
        </p:nvSpPr>
        <p:spPr>
          <a:xfrm>
            <a:off x="707471" y="910735"/>
            <a:ext cx="1138107" cy="411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8" name="Graphic 7" descr="Magnifying glass">
            <a:extLst>
              <a:ext uri="{FF2B5EF4-FFF2-40B4-BE49-F238E27FC236}">
                <a16:creationId xmlns:a16="http://schemas.microsoft.com/office/drawing/2014/main" id="{09DAF7B4-1EDF-4780-B1FB-85109A686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9748" y="992155"/>
            <a:ext cx="228600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C5F0A4-8A50-4C4E-9ED5-03FB81F16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39" y="992155"/>
            <a:ext cx="228600" cy="228600"/>
          </a:xfrm>
          <a:prstGeom prst="rect">
            <a:avLst/>
          </a:prstGeom>
        </p:spPr>
      </p:pic>
      <p:pic>
        <p:nvPicPr>
          <p:cNvPr id="14" name="Picture 13" descr="Screen Clipping">
            <a:extLst>
              <a:ext uri="{FF2B5EF4-FFF2-40B4-BE49-F238E27FC236}">
                <a16:creationId xmlns:a16="http://schemas.microsoft.com/office/drawing/2014/main" id="{B809BE7E-7731-49FD-9380-BE663FFA9F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8"/>
          <a:stretch/>
        </p:blipFill>
        <p:spPr>
          <a:xfrm>
            <a:off x="2025797" y="2890607"/>
            <a:ext cx="1828800" cy="3795419"/>
          </a:xfrm>
          <a:prstGeom prst="rect">
            <a:avLst/>
          </a:prstGeom>
        </p:spPr>
      </p:pic>
      <p:pic>
        <p:nvPicPr>
          <p:cNvPr id="16" name="Picture 15" descr="Screen Clipping">
            <a:extLst>
              <a:ext uri="{FF2B5EF4-FFF2-40B4-BE49-F238E27FC236}">
                <a16:creationId xmlns:a16="http://schemas.microsoft.com/office/drawing/2014/main" id="{7B141C36-0BCC-4311-9BB5-D2F5203944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9"/>
          <a:stretch/>
        </p:blipFill>
        <p:spPr>
          <a:xfrm>
            <a:off x="4007146" y="2890607"/>
            <a:ext cx="1828800" cy="34424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20BD92-32A2-4F20-9D8A-14956D882287}"/>
              </a:ext>
            </a:extLst>
          </p:cNvPr>
          <p:cNvSpPr txBox="1"/>
          <p:nvPr/>
        </p:nvSpPr>
        <p:spPr>
          <a:xfrm>
            <a:off x="2025798" y="2332522"/>
            <a:ext cx="182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/>
              <a:t>dnd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D97B8E-B7A2-49F2-990B-DBF22FEA67C8}"/>
              </a:ext>
            </a:extLst>
          </p:cNvPr>
          <p:cNvSpPr txBox="1"/>
          <p:nvPr/>
        </p:nvSpPr>
        <p:spPr>
          <a:xfrm>
            <a:off x="3915497" y="2332522"/>
            <a:ext cx="19204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recent-visits</a:t>
            </a:r>
          </a:p>
        </p:txBody>
      </p:sp>
      <p:pic>
        <p:nvPicPr>
          <p:cNvPr id="19" name="Picture 18" descr="Screen Clipping">
            <a:extLst>
              <a:ext uri="{FF2B5EF4-FFF2-40B4-BE49-F238E27FC236}">
                <a16:creationId xmlns:a16="http://schemas.microsoft.com/office/drawing/2014/main" id="{9901026C-A7FB-487A-94CF-705CB218C3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4"/>
          <a:stretch/>
        </p:blipFill>
        <p:spPr>
          <a:xfrm>
            <a:off x="5988493" y="2890607"/>
            <a:ext cx="1828800" cy="34397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BF1CDE-0F62-4B46-8114-A66595E34AE7}"/>
              </a:ext>
            </a:extLst>
          </p:cNvPr>
          <p:cNvSpPr txBox="1"/>
          <p:nvPr/>
        </p:nvSpPr>
        <p:spPr>
          <a:xfrm>
            <a:off x="5927595" y="2332522"/>
            <a:ext cx="19204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another-pin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7C786E-6AA6-4835-9930-B3DB83FDFEA0}"/>
              </a:ext>
            </a:extLst>
          </p:cNvPr>
          <p:cNvSpPr/>
          <p:nvPr/>
        </p:nvSpPr>
        <p:spPr>
          <a:xfrm>
            <a:off x="8703578" y="1124654"/>
            <a:ext cx="2663505" cy="411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22" name="Graphic 21" descr="Magnifying glass">
            <a:extLst>
              <a:ext uri="{FF2B5EF4-FFF2-40B4-BE49-F238E27FC236}">
                <a16:creationId xmlns:a16="http://schemas.microsoft.com/office/drawing/2014/main" id="{503A6989-CF6B-475B-B4C2-991DB2E85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2652" y="1206074"/>
            <a:ext cx="228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1A6C70-27BC-402B-96F1-0E0B0811C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46" y="1206074"/>
            <a:ext cx="228600" cy="228600"/>
          </a:xfrm>
          <a:prstGeom prst="rect">
            <a:avLst/>
          </a:prstGeom>
        </p:spPr>
      </p:pic>
      <p:pic>
        <p:nvPicPr>
          <p:cNvPr id="24" name="Picture 23" descr="Screen Clipping">
            <a:extLst>
              <a:ext uri="{FF2B5EF4-FFF2-40B4-BE49-F238E27FC236}">
                <a16:creationId xmlns:a16="http://schemas.microsoft.com/office/drawing/2014/main" id="{4B28A496-93F4-4129-8B7C-CE227CC50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68"/>
          <a:stretch/>
        </p:blipFill>
        <p:spPr>
          <a:xfrm>
            <a:off x="8729216" y="1886567"/>
            <a:ext cx="2611053" cy="801939"/>
          </a:xfrm>
          <a:prstGeom prst="rect">
            <a:avLst/>
          </a:prstGeom>
        </p:spPr>
      </p:pic>
      <p:pic>
        <p:nvPicPr>
          <p:cNvPr id="25" name="Picture 24" descr="Screen Clipping">
            <a:extLst>
              <a:ext uri="{FF2B5EF4-FFF2-40B4-BE49-F238E27FC236}">
                <a16:creationId xmlns:a16="http://schemas.microsoft.com/office/drawing/2014/main" id="{3C8AE91D-2B35-4007-A957-804E88515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1" r="14441"/>
          <a:stretch/>
        </p:blipFill>
        <p:spPr>
          <a:xfrm>
            <a:off x="8703578" y="2732103"/>
            <a:ext cx="2628146" cy="801939"/>
          </a:xfrm>
          <a:prstGeom prst="rect">
            <a:avLst/>
          </a:prstGeom>
        </p:spPr>
      </p:pic>
      <p:pic>
        <p:nvPicPr>
          <p:cNvPr id="26" name="Picture 25" descr="Screen Clipping">
            <a:extLst>
              <a:ext uri="{FF2B5EF4-FFF2-40B4-BE49-F238E27FC236}">
                <a16:creationId xmlns:a16="http://schemas.microsoft.com/office/drawing/2014/main" id="{9D72E4B2-58AE-43AB-915B-BDF1EEEC5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02"/>
          <a:stretch/>
        </p:blipFill>
        <p:spPr>
          <a:xfrm>
            <a:off x="8729215" y="3575068"/>
            <a:ext cx="797411" cy="8019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09BF05-4CB7-4F5A-97EA-B88A8E1AD922}"/>
              </a:ext>
            </a:extLst>
          </p:cNvPr>
          <p:cNvSpPr txBox="1"/>
          <p:nvPr/>
        </p:nvSpPr>
        <p:spPr>
          <a:xfrm>
            <a:off x="8729214" y="1517235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 dirty="0"/>
              <a:t>my links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D355AC-0E70-49FD-9DB7-66D96B2928F0}"/>
              </a:ext>
            </a:extLst>
          </p:cNvPr>
          <p:cNvSpPr txBox="1"/>
          <p:nvPr/>
        </p:nvSpPr>
        <p:spPr>
          <a:xfrm>
            <a:off x="8729212" y="4418033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/>
              <a:t>dnd</a:t>
            </a:r>
            <a:r>
              <a:rPr lang="en-US" b="1" dirty="0"/>
              <a:t> 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BBDF26-D750-4BC7-B6EF-899B7C8DDBF3}"/>
              </a:ext>
            </a:extLst>
          </p:cNvPr>
          <p:cNvSpPr txBox="1"/>
          <p:nvPr/>
        </p:nvSpPr>
        <p:spPr>
          <a:xfrm>
            <a:off x="8729212" y="4767660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recent-visits 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1F03F8-B5BA-4C54-A753-8B5CF3B95F66}"/>
              </a:ext>
            </a:extLst>
          </p:cNvPr>
          <p:cNvSpPr txBox="1"/>
          <p:nvPr/>
        </p:nvSpPr>
        <p:spPr>
          <a:xfrm>
            <a:off x="8729212" y="5117288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another-pin …</a:t>
            </a:r>
          </a:p>
        </p:txBody>
      </p:sp>
      <p:pic>
        <p:nvPicPr>
          <p:cNvPr id="32" name="Picture 31" descr="Screen Clipping">
            <a:extLst>
              <a:ext uri="{FF2B5EF4-FFF2-40B4-BE49-F238E27FC236}">
                <a16:creationId xmlns:a16="http://schemas.microsoft.com/office/drawing/2014/main" id="{30D28E44-C964-4CEE-8171-21288A13A4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3"/>
          <a:stretch/>
        </p:blipFill>
        <p:spPr>
          <a:xfrm>
            <a:off x="3997680" y="2685076"/>
            <a:ext cx="1828800" cy="203675"/>
          </a:xfrm>
          <a:prstGeom prst="rect">
            <a:avLst/>
          </a:prstGeom>
        </p:spPr>
      </p:pic>
      <p:pic>
        <p:nvPicPr>
          <p:cNvPr id="33" name="Picture 32" descr="Screen Clipping">
            <a:extLst>
              <a:ext uri="{FF2B5EF4-FFF2-40B4-BE49-F238E27FC236}">
                <a16:creationId xmlns:a16="http://schemas.microsoft.com/office/drawing/2014/main" id="{FF0D9B96-C410-4BC9-8F17-6A1906DDDA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3"/>
          <a:stretch/>
        </p:blipFill>
        <p:spPr>
          <a:xfrm>
            <a:off x="5986015" y="2685076"/>
            <a:ext cx="1828800" cy="203675"/>
          </a:xfrm>
          <a:prstGeom prst="rect">
            <a:avLst/>
          </a:prstGeom>
        </p:spPr>
      </p:pic>
      <p:pic>
        <p:nvPicPr>
          <p:cNvPr id="34" name="Picture 33" descr="Screen Clipping">
            <a:extLst>
              <a:ext uri="{FF2B5EF4-FFF2-40B4-BE49-F238E27FC236}">
                <a16:creationId xmlns:a16="http://schemas.microsoft.com/office/drawing/2014/main" id="{7DBB007E-0972-4465-BDA9-5351A9DF50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3"/>
          <a:stretch/>
        </p:blipFill>
        <p:spPr>
          <a:xfrm>
            <a:off x="2009345" y="2685076"/>
            <a:ext cx="1828800" cy="20367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F7CE512-121F-499A-9FF1-28F76BC51D48}"/>
              </a:ext>
            </a:extLst>
          </p:cNvPr>
          <p:cNvGrpSpPr/>
          <p:nvPr/>
        </p:nvGrpSpPr>
        <p:grpSpPr>
          <a:xfrm>
            <a:off x="4707012" y="910735"/>
            <a:ext cx="3313214" cy="5775291"/>
            <a:chOff x="4713211" y="910735"/>
            <a:chExt cx="3313214" cy="577529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A6A00F-703B-4767-830A-A851FA2BB872}"/>
                </a:ext>
              </a:extLst>
            </p:cNvPr>
            <p:cNvSpPr/>
            <p:nvPr/>
          </p:nvSpPr>
          <p:spPr>
            <a:xfrm>
              <a:off x="4713211" y="910735"/>
              <a:ext cx="3313214" cy="577529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no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</a:rPr>
                <a:t>Bookmartian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02180F-E8E3-494E-969E-93DF59158ED1}"/>
                </a:ext>
              </a:extLst>
            </p:cNvPr>
            <p:cNvSpPr txBox="1"/>
            <p:nvPr/>
          </p:nvSpPr>
          <p:spPr>
            <a:xfrm>
              <a:off x="4843881" y="1477752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Title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D56084-D140-47D1-A518-5162E88E6B8A}"/>
                </a:ext>
              </a:extLst>
            </p:cNvPr>
            <p:cNvSpPr/>
            <p:nvPr/>
          </p:nvSpPr>
          <p:spPr>
            <a:xfrm>
              <a:off x="5399645" y="1468820"/>
              <a:ext cx="2448399" cy="294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60BE18-860F-44C5-B42D-252056FAF2F7}"/>
                </a:ext>
              </a:extLst>
            </p:cNvPr>
            <p:cNvSpPr txBox="1"/>
            <p:nvPr/>
          </p:nvSpPr>
          <p:spPr>
            <a:xfrm>
              <a:off x="4843881" y="19275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URL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F536020-9CEE-4CF9-BF8C-22D2FFB54BC7}"/>
                </a:ext>
              </a:extLst>
            </p:cNvPr>
            <p:cNvSpPr/>
            <p:nvPr/>
          </p:nvSpPr>
          <p:spPr>
            <a:xfrm>
              <a:off x="5399645" y="1918639"/>
              <a:ext cx="2448399" cy="294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612D55-49A8-41CF-9609-85B8D821B5C5}"/>
                </a:ext>
              </a:extLst>
            </p:cNvPr>
            <p:cNvSpPr txBox="1"/>
            <p:nvPr/>
          </p:nvSpPr>
          <p:spPr>
            <a:xfrm>
              <a:off x="4845681" y="2377390"/>
              <a:ext cx="4547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Tags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78685B0-7747-429D-A745-0DD6F71E1F77}"/>
                </a:ext>
              </a:extLst>
            </p:cNvPr>
            <p:cNvSpPr/>
            <p:nvPr/>
          </p:nvSpPr>
          <p:spPr>
            <a:xfrm>
              <a:off x="5401445" y="2368458"/>
              <a:ext cx="2448399" cy="294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768BE4-6AAB-4924-A238-5CEADB5F9EC0}"/>
                </a:ext>
              </a:extLst>
            </p:cNvPr>
            <p:cNvSpPr txBox="1"/>
            <p:nvPr/>
          </p:nvSpPr>
          <p:spPr>
            <a:xfrm>
              <a:off x="4846353" y="2836815"/>
              <a:ext cx="5532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Notes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86E249F-35F5-4A09-AB6D-891940AF7133}"/>
                </a:ext>
              </a:extLst>
            </p:cNvPr>
            <p:cNvSpPr/>
            <p:nvPr/>
          </p:nvSpPr>
          <p:spPr>
            <a:xfrm>
              <a:off x="5402117" y="2827883"/>
              <a:ext cx="2448399" cy="294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7E7AA0-E0E4-4AA4-B686-1E37F93026A2}"/>
                </a:ext>
              </a:extLst>
            </p:cNvPr>
            <p:cNvSpPr txBox="1"/>
            <p:nvPr/>
          </p:nvSpPr>
          <p:spPr>
            <a:xfrm>
              <a:off x="4843881" y="3232833"/>
              <a:ext cx="643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Image URL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9B5806-8B84-499B-9DED-8C716FF3E64A}"/>
                </a:ext>
              </a:extLst>
            </p:cNvPr>
            <p:cNvSpPr/>
            <p:nvPr/>
          </p:nvSpPr>
          <p:spPr>
            <a:xfrm>
              <a:off x="5410271" y="3316235"/>
              <a:ext cx="2448399" cy="294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EFC692-E455-4940-A3C9-1FF453FCDDB1}"/>
                </a:ext>
              </a:extLst>
            </p:cNvPr>
            <p:cNvSpPr/>
            <p:nvPr/>
          </p:nvSpPr>
          <p:spPr>
            <a:xfrm>
              <a:off x="5418896" y="6123357"/>
              <a:ext cx="1119840" cy="30526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save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BE3E050-F154-4559-A9B2-236A007F2AD8}"/>
                </a:ext>
              </a:extLst>
            </p:cNvPr>
            <p:cNvSpPr/>
            <p:nvPr/>
          </p:nvSpPr>
          <p:spPr>
            <a:xfrm>
              <a:off x="6728204" y="6119221"/>
              <a:ext cx="1119840" cy="30526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cancel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61049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1957</TotalTime>
  <Words>1480</Words>
  <Application>Microsoft Office PowerPoint</Application>
  <PresentationFormat>Widescreen</PresentationFormat>
  <Paragraphs>388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Webdings</vt:lpstr>
      <vt:lpstr>Custom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Mutchek</dc:creator>
  <cp:lastModifiedBy>John Mutchek</cp:lastModifiedBy>
  <cp:revision>22</cp:revision>
  <dcterms:created xsi:type="dcterms:W3CDTF">2017-08-23T12:14:53Z</dcterms:created>
  <dcterms:modified xsi:type="dcterms:W3CDTF">2020-02-29T14:32:59Z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jmutchek@microsoft.com</vt:lpwstr>
  </property>
  <property fmtid="{D5CDD505-2E9C-101B-9397-08002B2CF9AE}" pid="5" name="MSIP_Label_f42aa342-8706-4288-bd11-ebb85995028c_SetDate">
    <vt:lpwstr>2019-05-08T19:47:39.8385052Z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a98353f6-4093-404a-9bb6-71f5a942d19d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